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58" r:id="rId4"/>
    <p:sldId id="257" r:id="rId5"/>
    <p:sldId id="260" r:id="rId6"/>
    <p:sldId id="266" r:id="rId7"/>
    <p:sldId id="267" r:id="rId8"/>
    <p:sldId id="261" r:id="rId9"/>
    <p:sldId id="262" r:id="rId10"/>
    <p:sldId id="263" r:id="rId11"/>
    <p:sldId id="265" r:id="rId12"/>
    <p:sldId id="26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5"/>
    <p:restoredTop sz="94587"/>
  </p:normalViewPr>
  <p:slideViewPr>
    <p:cSldViewPr snapToGrid="0" snapToObjects="1">
      <p:cViewPr varScale="1">
        <p:scale>
          <a:sx n="111" d="100"/>
          <a:sy n="111" d="100"/>
        </p:scale>
        <p:origin x="18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9CCF3-B2BA-409D-AA3A-E7F41A47C15A}" type="datetimeFigureOut">
              <a:rPr lang="en-US" smtClean="0"/>
              <a:t>10/30/2018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6B216-AAEB-4A1E-9003-8591B00260B4}" type="slidenum">
              <a:rPr lang="en-US" smtClean="0"/>
              <a:t>‹#›</a:t>
            </a:fld>
            <a:endParaRPr lang="en-US"/>
          </a:p>
        </p:txBody>
      </p:sp>
    </p:spTree>
    <p:extLst>
      <p:ext uri="{BB962C8B-B14F-4D97-AF65-F5344CB8AC3E}">
        <p14:creationId xmlns:p14="http://schemas.microsoft.com/office/powerpoint/2010/main" val="367928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56B216-AAEB-4A1E-9003-8591B00260B4}" type="slidenum">
              <a:rPr lang="en-US" smtClean="0"/>
              <a:t>5</a:t>
            </a:fld>
            <a:endParaRPr lang="en-US"/>
          </a:p>
        </p:txBody>
      </p:sp>
    </p:spTree>
    <p:extLst>
      <p:ext uri="{BB962C8B-B14F-4D97-AF65-F5344CB8AC3E}">
        <p14:creationId xmlns:p14="http://schemas.microsoft.com/office/powerpoint/2010/main" val="104301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56B216-AAEB-4A1E-9003-8591B00260B4}" type="slidenum">
              <a:rPr lang="en-US" smtClean="0"/>
              <a:t>6</a:t>
            </a:fld>
            <a:endParaRPr lang="en-US"/>
          </a:p>
        </p:txBody>
      </p:sp>
    </p:spTree>
    <p:extLst>
      <p:ext uri="{BB962C8B-B14F-4D97-AF65-F5344CB8AC3E}">
        <p14:creationId xmlns:p14="http://schemas.microsoft.com/office/powerpoint/2010/main" val="241643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56B216-AAEB-4A1E-9003-8591B00260B4}" type="slidenum">
              <a:rPr lang="en-US" smtClean="0"/>
              <a:t>7</a:t>
            </a:fld>
            <a:endParaRPr lang="en-US"/>
          </a:p>
        </p:txBody>
      </p:sp>
    </p:spTree>
    <p:extLst>
      <p:ext uri="{BB962C8B-B14F-4D97-AF65-F5344CB8AC3E}">
        <p14:creationId xmlns:p14="http://schemas.microsoft.com/office/powerpoint/2010/main" val="296523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32D88E-1AAA-8945-914B-CF3964556CCE}"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337972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2D88E-1AAA-8945-914B-CF3964556CCE}"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242287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2D88E-1AAA-8945-914B-CF3964556CCE}"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404389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2D88E-1AAA-8945-914B-CF3964556CCE}"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26786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32D88E-1AAA-8945-914B-CF3964556CCE}"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2542092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32D88E-1AAA-8945-914B-CF3964556CCE}"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69007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32D88E-1AAA-8945-914B-CF3964556CCE}" type="datetimeFigureOut">
              <a:rPr lang="en-US" smtClean="0"/>
              <a:t>10/30/2018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42337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32D88E-1AAA-8945-914B-CF3964556CCE}" type="datetimeFigureOut">
              <a:rPr lang="en-US" smtClean="0"/>
              <a:t>10/30/2018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1445231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2D88E-1AAA-8945-914B-CF3964556CCE}" type="datetimeFigureOut">
              <a:rPr lang="en-US" smtClean="0"/>
              <a:t>10/30/2018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3986437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32D88E-1AAA-8945-914B-CF3964556CCE}"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123143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32D88E-1AAA-8945-914B-CF3964556CCE}"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98C01-EE8D-BC4E-A752-AE715413FC5B}" type="slidenum">
              <a:rPr lang="en-US" smtClean="0"/>
              <a:t>‹#›</a:t>
            </a:fld>
            <a:endParaRPr lang="en-US"/>
          </a:p>
        </p:txBody>
      </p:sp>
    </p:spTree>
    <p:extLst>
      <p:ext uri="{BB962C8B-B14F-4D97-AF65-F5344CB8AC3E}">
        <p14:creationId xmlns:p14="http://schemas.microsoft.com/office/powerpoint/2010/main" val="113849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2D88E-1AAA-8945-914B-CF3964556CCE}" type="datetimeFigureOut">
              <a:rPr lang="en-US" smtClean="0"/>
              <a:t>10/30/2018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98C01-EE8D-BC4E-A752-AE715413FC5B}" type="slidenum">
              <a:rPr lang="en-US" smtClean="0"/>
              <a:t>‹#›</a:t>
            </a:fld>
            <a:endParaRPr lang="en-US"/>
          </a:p>
        </p:txBody>
      </p:sp>
    </p:spTree>
    <p:extLst>
      <p:ext uri="{BB962C8B-B14F-4D97-AF65-F5344CB8AC3E}">
        <p14:creationId xmlns:p14="http://schemas.microsoft.com/office/powerpoint/2010/main" val="2894420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92A8F8-4F82-F746-83C6-310B4858E155}"/>
              </a:ext>
            </a:extLst>
          </p:cNvPr>
          <p:cNvSpPr>
            <a:spLocks noGrp="1"/>
          </p:cNvSpPr>
          <p:nvPr>
            <p:ph type="ctrTitle"/>
          </p:nvPr>
        </p:nvSpPr>
        <p:spPr/>
        <p:txBody>
          <a:bodyPr/>
          <a:lstStyle/>
          <a:p>
            <a:r>
              <a:rPr lang="en-US" dirty="0"/>
              <a:t>TURF </a:t>
            </a:r>
            <a:r>
              <a:rPr lang="en-US" dirty="0" err="1"/>
              <a:t>ggplot</a:t>
            </a:r>
            <a:endParaRPr lang="en-US" dirty="0"/>
          </a:p>
        </p:txBody>
      </p:sp>
      <p:sp>
        <p:nvSpPr>
          <p:cNvPr id="3" name="Subtitle 2">
            <a:extLst>
              <a:ext uri="{FF2B5EF4-FFF2-40B4-BE49-F238E27FC236}">
                <a16:creationId xmlns:a16="http://schemas.microsoft.com/office/drawing/2014/main" xmlns="" id="{D53F5A5D-473E-C64E-841C-A0EE814CB39C}"/>
              </a:ext>
            </a:extLst>
          </p:cNvPr>
          <p:cNvSpPr>
            <a:spLocks noGrp="1"/>
          </p:cNvSpPr>
          <p:nvPr>
            <p:ph type="subTitle" idx="1"/>
          </p:nvPr>
        </p:nvSpPr>
        <p:spPr/>
        <p:txBody>
          <a:bodyPr/>
          <a:lstStyle/>
          <a:p>
            <a:r>
              <a:rPr lang="en-US" dirty="0"/>
              <a:t>Nov 1, 2018</a:t>
            </a:r>
          </a:p>
          <a:p>
            <a:r>
              <a:rPr lang="en-US" dirty="0"/>
              <a:t>By Steve Formel</a:t>
            </a:r>
          </a:p>
        </p:txBody>
      </p:sp>
    </p:spTree>
    <p:extLst>
      <p:ext uri="{BB962C8B-B14F-4D97-AF65-F5344CB8AC3E}">
        <p14:creationId xmlns:p14="http://schemas.microsoft.com/office/powerpoint/2010/main" val="1976751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a:t>
            </a:r>
          </a:p>
        </p:txBody>
      </p:sp>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a:t>https://</a:t>
            </a:r>
            <a:r>
              <a:rPr lang="en-US" sz="1050" dirty="0" err="1"/>
              <a:t>www.r-bloggers.com</a:t>
            </a:r>
            <a:r>
              <a:rPr lang="en-US" sz="1050" dirty="0"/>
              <a:t>/a-simple-introduction-to-the-graphing-philosophy-of-ggplot2/</a:t>
            </a:r>
          </a:p>
        </p:txBody>
      </p:sp>
      <p:sp>
        <p:nvSpPr>
          <p:cNvPr id="3" name="Rectangle 2">
            <a:extLst>
              <a:ext uri="{FF2B5EF4-FFF2-40B4-BE49-F238E27FC236}">
                <a16:creationId xmlns:a16="http://schemas.microsoft.com/office/drawing/2014/main" xmlns="" id="{FE0C0CCD-1E0F-734E-91B9-5B0084B3F3CE}"/>
              </a:ext>
            </a:extLst>
          </p:cNvPr>
          <p:cNvSpPr/>
          <p:nvPr/>
        </p:nvSpPr>
        <p:spPr>
          <a:xfrm>
            <a:off x="827281" y="2002524"/>
            <a:ext cx="7489438" cy="1323439"/>
          </a:xfrm>
          <a:prstGeom prst="rect">
            <a:avLst/>
          </a:prstGeom>
          <a:ln>
            <a:solidFill>
              <a:schemeClr val="bg2">
                <a:lumMod val="90000"/>
              </a:schemeClr>
            </a:solidFill>
          </a:ln>
        </p:spPr>
        <p:txBody>
          <a:bodyPr wrap="square">
            <a:spAutoFit/>
          </a:bodyPr>
          <a:lstStyle/>
          <a:p>
            <a:pPr fontAlgn="base"/>
            <a:r>
              <a:rPr lang="en-US" sz="1600" b="0" i="0" dirty="0" err="1">
                <a:solidFill>
                  <a:schemeClr val="accent3"/>
                </a:solidFill>
                <a:effectLst/>
                <a:latin typeface="Monaco" pitchFamily="2" charset="77"/>
              </a:rPr>
              <a:t>ggplot</a:t>
            </a:r>
            <a:r>
              <a:rPr lang="en-US" sz="1600" b="0" i="0" dirty="0">
                <a:solidFill>
                  <a:schemeClr val="accent3"/>
                </a:solidFill>
                <a:effectLst/>
                <a:latin typeface="Monaco" pitchFamily="2" charset="77"/>
              </a:rPr>
              <a:t>(data = </a:t>
            </a:r>
            <a:r>
              <a:rPr lang="en-US" sz="1600" b="0" i="0" dirty="0" err="1">
                <a:solidFill>
                  <a:schemeClr val="accent3"/>
                </a:solidFill>
                <a:effectLst/>
                <a:latin typeface="Monaco" pitchFamily="2" charset="77"/>
              </a:rPr>
              <a:t>vamp.attack</a:t>
            </a:r>
            <a:r>
              <a:rPr lang="en-US" sz="1600" b="0" i="0" dirty="0">
                <a:solidFill>
                  <a:schemeClr val="accent3"/>
                </a:solidFill>
                <a:effectLst/>
                <a:latin typeface="Monaco" pitchFamily="2" charset="77"/>
              </a:rPr>
              <a:t>, </a:t>
            </a:r>
            <a:r>
              <a:rPr lang="en-US" sz="1600" b="0" i="0" dirty="0" err="1">
                <a:solidFill>
                  <a:schemeClr val="accent3"/>
                </a:solidFill>
                <a:effectLst/>
                <a:latin typeface="Monaco" pitchFamily="2" charset="77"/>
              </a:rPr>
              <a:t>aes</a:t>
            </a:r>
            <a:r>
              <a:rPr lang="en-US" sz="1600" b="0" i="0" dirty="0">
                <a:solidFill>
                  <a:schemeClr val="accent3"/>
                </a:solidFill>
                <a:effectLst/>
                <a:latin typeface="Monaco" pitchFamily="2" charset="77"/>
              </a:rPr>
              <a:t>(x = time, y = </a:t>
            </a:r>
            <a:r>
              <a:rPr lang="en-US" sz="1600" b="0" i="0" dirty="0" err="1">
                <a:solidFill>
                  <a:schemeClr val="accent3"/>
                </a:solidFill>
                <a:effectLst/>
                <a:latin typeface="Monaco" pitchFamily="2" charset="77"/>
              </a:rPr>
              <a:t>num.vamps</a:t>
            </a:r>
            <a:r>
              <a:rPr lang="en-US" sz="1600" b="0" i="0" dirty="0">
                <a:solidFill>
                  <a:schemeClr val="accent3"/>
                </a:solidFill>
                <a:effectLst/>
                <a:latin typeface="Monaco" pitchFamily="2" charset="77"/>
              </a:rPr>
              <a:t>)) +</a:t>
            </a:r>
          </a:p>
          <a:p>
            <a:pPr fontAlgn="base"/>
            <a:r>
              <a:rPr lang="en-US" sz="1600" b="0" i="0" dirty="0">
                <a:solidFill>
                  <a:schemeClr val="accent3"/>
                </a:solidFill>
                <a:effectLst/>
                <a:latin typeface="Monaco" pitchFamily="2" charset="77"/>
              </a:rPr>
              <a:t>  </a:t>
            </a:r>
            <a:r>
              <a:rPr lang="en-US" sz="1600" b="0" i="0" dirty="0" err="1">
                <a:solidFill>
                  <a:schemeClr val="accent3"/>
                </a:solidFill>
                <a:effectLst/>
                <a:latin typeface="Monaco" pitchFamily="2" charset="77"/>
              </a:rPr>
              <a:t>geom_point</a:t>
            </a:r>
            <a:r>
              <a:rPr lang="en-US" sz="1600" b="0" i="0" dirty="0">
                <a:solidFill>
                  <a:schemeClr val="accent3"/>
                </a:solidFill>
                <a:effectLst/>
                <a:latin typeface="Monaco" pitchFamily="2" charset="77"/>
              </a:rPr>
              <a:t>(</a:t>
            </a:r>
            <a:r>
              <a:rPr lang="en-US" sz="1600" b="0" i="0" dirty="0" err="1">
                <a:solidFill>
                  <a:schemeClr val="accent3"/>
                </a:solidFill>
                <a:effectLst/>
                <a:latin typeface="Monaco" pitchFamily="2" charset="77"/>
              </a:rPr>
              <a:t>aes</a:t>
            </a:r>
            <a:r>
              <a:rPr lang="en-US" sz="1600" b="0" i="0" dirty="0">
                <a:solidFill>
                  <a:schemeClr val="accent3"/>
                </a:solidFill>
                <a:effectLst/>
                <a:latin typeface="Monaco" pitchFamily="2" charset="77"/>
              </a:rPr>
              <a:t>(</a:t>
            </a:r>
            <a:r>
              <a:rPr lang="en-US" sz="1600" b="0" i="0" dirty="0" err="1">
                <a:solidFill>
                  <a:schemeClr val="accent3"/>
                </a:solidFill>
                <a:effectLst/>
                <a:latin typeface="Monaco" pitchFamily="2" charset="77"/>
              </a:rPr>
              <a:t>colour</a:t>
            </a:r>
            <a:r>
              <a:rPr lang="en-US" sz="1600" b="0" i="0" dirty="0">
                <a:solidFill>
                  <a:schemeClr val="accent3"/>
                </a:solidFill>
                <a:effectLst/>
                <a:latin typeface="Monaco" pitchFamily="2" charset="77"/>
              </a:rPr>
              <a:t> = sex)) +</a:t>
            </a:r>
          </a:p>
          <a:p>
            <a:pPr fontAlgn="base"/>
            <a:r>
              <a:rPr lang="en-US" sz="1600" b="0" i="0" dirty="0">
                <a:solidFill>
                  <a:schemeClr val="accent3"/>
                </a:solidFill>
                <a:effectLst/>
                <a:latin typeface="Monaco" pitchFamily="2" charset="77"/>
              </a:rPr>
              <a:t>  </a:t>
            </a:r>
            <a:r>
              <a:rPr lang="en-US" sz="1600" b="0" i="0" dirty="0" err="1">
                <a:solidFill>
                  <a:schemeClr val="accent3"/>
                </a:solidFill>
                <a:effectLst/>
                <a:latin typeface="Monaco" pitchFamily="2" charset="77"/>
              </a:rPr>
              <a:t>scale_x_continuous</a:t>
            </a:r>
            <a:r>
              <a:rPr lang="en-US" sz="1600" b="0" i="0" dirty="0">
                <a:solidFill>
                  <a:schemeClr val="accent3"/>
                </a:solidFill>
                <a:effectLst/>
                <a:latin typeface="Monaco" pitchFamily="2" charset="77"/>
              </a:rPr>
              <a:t>(limits =c(0, 15)) </a:t>
            </a:r>
            <a:r>
              <a:rPr lang="en-US" sz="1600" b="0" i="0" dirty="0">
                <a:solidFill>
                  <a:srgbClr val="000000"/>
                </a:solidFill>
                <a:effectLst/>
                <a:latin typeface="Monaco" pitchFamily="2" charset="77"/>
              </a:rPr>
              <a:t>+</a:t>
            </a:r>
          </a:p>
          <a:p>
            <a:pPr fontAlgn="base"/>
            <a:r>
              <a:rPr lang="en-US" sz="1600" b="0" i="0" dirty="0">
                <a:solidFill>
                  <a:srgbClr val="000000"/>
                </a:solidFill>
                <a:effectLst/>
                <a:latin typeface="Monaco" pitchFamily="2" charset="77"/>
              </a:rPr>
              <a:t>  </a:t>
            </a:r>
            <a:r>
              <a:rPr lang="en-US" sz="1600" b="0" i="0" dirty="0" err="1">
                <a:solidFill>
                  <a:srgbClr val="000000"/>
                </a:solidFill>
                <a:effectLst/>
                <a:latin typeface="Monaco" pitchFamily="2" charset="77"/>
              </a:rPr>
              <a:t>theme_dark</a:t>
            </a:r>
            <a:r>
              <a:rPr lang="en-US" sz="1600" b="0" i="0" dirty="0">
                <a:solidFill>
                  <a:srgbClr val="000000"/>
                </a:solidFill>
                <a:effectLst/>
                <a:latin typeface="Monaco" pitchFamily="2" charset="77"/>
              </a:rPr>
              <a:t>(</a:t>
            </a:r>
            <a:r>
              <a:rPr lang="en-US" sz="1600" b="0" i="0" dirty="0" err="1">
                <a:solidFill>
                  <a:srgbClr val="000000"/>
                </a:solidFill>
                <a:effectLst/>
                <a:latin typeface="Monaco" pitchFamily="2" charset="77"/>
              </a:rPr>
              <a:t>base_size</a:t>
            </a:r>
            <a:r>
              <a:rPr lang="en-US" sz="1600" b="0" i="0" dirty="0">
                <a:solidFill>
                  <a:srgbClr val="000000"/>
                </a:solidFill>
                <a:effectLst/>
                <a:latin typeface="Monaco" pitchFamily="2" charset="77"/>
              </a:rPr>
              <a:t> = 14) +</a:t>
            </a:r>
          </a:p>
          <a:p>
            <a:pPr fontAlgn="base"/>
            <a:r>
              <a:rPr lang="en-US" sz="1600" dirty="0">
                <a:solidFill>
                  <a:srgbClr val="000000"/>
                </a:solidFill>
                <a:latin typeface="Monaco" pitchFamily="2" charset="77"/>
              </a:rPr>
              <a:t>  </a:t>
            </a:r>
            <a:r>
              <a:rPr lang="en-US" sz="1600" dirty="0" err="1">
                <a:solidFill>
                  <a:srgbClr val="000000"/>
                </a:solidFill>
                <a:latin typeface="Monaco" pitchFamily="2" charset="77"/>
              </a:rPr>
              <a:t>facet_grid</a:t>
            </a:r>
            <a:r>
              <a:rPr lang="en-US" sz="1600" dirty="0">
                <a:solidFill>
                  <a:srgbClr val="000000"/>
                </a:solidFill>
                <a:latin typeface="Monaco" pitchFamily="2" charset="77"/>
              </a:rPr>
              <a:t>(country)</a:t>
            </a:r>
            <a:endParaRPr lang="en-US" sz="1600" b="0" i="0" dirty="0">
              <a:solidFill>
                <a:srgbClr val="000000"/>
              </a:solidFill>
              <a:effectLst/>
              <a:latin typeface="Monaco" pitchFamily="2" charset="77"/>
            </a:endParaRPr>
          </a:p>
        </p:txBody>
      </p:sp>
      <p:sp>
        <p:nvSpPr>
          <p:cNvPr id="5" name="TextBox 4">
            <a:extLst>
              <a:ext uri="{FF2B5EF4-FFF2-40B4-BE49-F238E27FC236}">
                <a16:creationId xmlns:a16="http://schemas.microsoft.com/office/drawing/2014/main" xmlns="" id="{28736498-379B-B349-BCF4-EC54308D1EBF}"/>
              </a:ext>
            </a:extLst>
          </p:cNvPr>
          <p:cNvSpPr txBox="1"/>
          <p:nvPr/>
        </p:nvSpPr>
        <p:spPr>
          <a:xfrm>
            <a:off x="3858791" y="1633192"/>
            <a:ext cx="713209" cy="369332"/>
          </a:xfrm>
          <a:prstGeom prst="rect">
            <a:avLst/>
          </a:prstGeom>
          <a:noFill/>
        </p:spPr>
        <p:txBody>
          <a:bodyPr wrap="none" rtlCol="0">
            <a:spAutoFit/>
          </a:bodyPr>
          <a:lstStyle/>
          <a:p>
            <a:r>
              <a:rPr lang="en-US" dirty="0"/>
              <a:t>CODE</a:t>
            </a:r>
          </a:p>
        </p:txBody>
      </p:sp>
      <p:sp>
        <p:nvSpPr>
          <p:cNvPr id="7" name="Rectangle 6">
            <a:extLst>
              <a:ext uri="{FF2B5EF4-FFF2-40B4-BE49-F238E27FC236}">
                <a16:creationId xmlns:a16="http://schemas.microsoft.com/office/drawing/2014/main" xmlns="" id="{3C9DFB4F-E038-E547-8637-FBEC830CFD23}"/>
              </a:ext>
            </a:extLst>
          </p:cNvPr>
          <p:cNvSpPr/>
          <p:nvPr/>
        </p:nvSpPr>
        <p:spPr>
          <a:xfrm>
            <a:off x="827281" y="3965351"/>
            <a:ext cx="7489438" cy="2308324"/>
          </a:xfrm>
          <a:prstGeom prst="rect">
            <a:avLst/>
          </a:prstGeom>
          <a:ln>
            <a:solidFill>
              <a:schemeClr val="bg2">
                <a:lumMod val="90000"/>
              </a:schemeClr>
            </a:solidFill>
          </a:ln>
        </p:spPr>
        <p:txBody>
          <a:bodyPr wrap="square">
            <a:spAutoFit/>
          </a:bodyPr>
          <a:lstStyle/>
          <a:p>
            <a:pPr fontAlgn="base"/>
            <a:r>
              <a:rPr lang="en-US" sz="1600" b="0" i="0" dirty="0">
                <a:solidFill>
                  <a:schemeClr val="accent3"/>
                </a:solidFill>
                <a:effectLst/>
                <a:latin typeface="Monaco" pitchFamily="2" charset="77"/>
              </a:rPr>
              <a:t>Hey </a:t>
            </a:r>
            <a:r>
              <a:rPr lang="en-US" sz="1600" b="0" i="0" dirty="0" err="1">
                <a:solidFill>
                  <a:schemeClr val="accent3"/>
                </a:solidFill>
                <a:effectLst/>
                <a:latin typeface="Monaco" pitchFamily="2" charset="77"/>
              </a:rPr>
              <a:t>ggplot</a:t>
            </a:r>
            <a:r>
              <a:rPr lang="en-US" sz="1600" b="0" i="0" dirty="0">
                <a:solidFill>
                  <a:schemeClr val="accent3"/>
                </a:solidFill>
                <a:effectLst/>
                <a:latin typeface="Monaco" pitchFamily="2" charset="77"/>
              </a:rPr>
              <a:t>! Use my data called “</a:t>
            </a:r>
            <a:r>
              <a:rPr lang="en-US" sz="1600" b="0" i="0" dirty="0" err="1">
                <a:solidFill>
                  <a:schemeClr val="accent3"/>
                </a:solidFill>
                <a:effectLst/>
                <a:latin typeface="Monaco" pitchFamily="2" charset="77"/>
              </a:rPr>
              <a:t>vamp.attack</a:t>
            </a:r>
            <a:r>
              <a:rPr lang="en-US" sz="1600" b="0" i="0" dirty="0">
                <a:solidFill>
                  <a:schemeClr val="accent3"/>
                </a:solidFill>
                <a:effectLst/>
                <a:latin typeface="Monaco" pitchFamily="2" charset="77"/>
              </a:rPr>
              <a:t>” and plot time on the x-axis and the number of vampires on the y-axis.  Make this graph a bunch of points and use color to separate those points by the sex of the vampires. And limit the attacks </a:t>
            </a:r>
            <a:r>
              <a:rPr lang="en-US" sz="1600" dirty="0">
                <a:solidFill>
                  <a:schemeClr val="accent3"/>
                </a:solidFill>
                <a:latin typeface="Monaco" pitchFamily="2" charset="77"/>
              </a:rPr>
              <a:t>plotted </a:t>
            </a:r>
            <a:r>
              <a:rPr lang="en-US" sz="1600" b="0" i="0" dirty="0">
                <a:solidFill>
                  <a:schemeClr val="accent3"/>
                </a:solidFill>
                <a:effectLst/>
                <a:latin typeface="Monaco" pitchFamily="2" charset="77"/>
              </a:rPr>
              <a:t>to those that happened between 0 and 15 minutes.</a:t>
            </a:r>
            <a:r>
              <a:rPr lang="en-US" sz="1600" b="0" i="0" dirty="0">
                <a:effectLst/>
                <a:latin typeface="Monaco" pitchFamily="2" charset="77"/>
              </a:rPr>
              <a:t> Oh snap!  Also use that pre-made “dark” theme I love, but make all the plot text size 14.  And while you’re at it, separate the plot into individual plots for each country in which the attacks happened.</a:t>
            </a:r>
            <a:endParaRPr lang="en-US" sz="1600" b="0" i="0" dirty="0">
              <a:solidFill>
                <a:schemeClr val="accent3"/>
              </a:solidFill>
              <a:effectLst/>
              <a:latin typeface="Monaco" pitchFamily="2" charset="77"/>
            </a:endParaRPr>
          </a:p>
        </p:txBody>
      </p:sp>
      <p:sp>
        <p:nvSpPr>
          <p:cNvPr id="8" name="TextBox 7">
            <a:extLst>
              <a:ext uri="{FF2B5EF4-FFF2-40B4-BE49-F238E27FC236}">
                <a16:creationId xmlns:a16="http://schemas.microsoft.com/office/drawing/2014/main" xmlns="" id="{1C898FAA-5B60-DE47-9419-9490C2E4C105}"/>
              </a:ext>
            </a:extLst>
          </p:cNvPr>
          <p:cNvSpPr txBox="1"/>
          <p:nvPr/>
        </p:nvSpPr>
        <p:spPr>
          <a:xfrm>
            <a:off x="3655756" y="3506811"/>
            <a:ext cx="1832489" cy="369332"/>
          </a:xfrm>
          <a:prstGeom prst="rect">
            <a:avLst/>
          </a:prstGeom>
          <a:noFill/>
        </p:spPr>
        <p:txBody>
          <a:bodyPr wrap="none" rtlCol="0">
            <a:spAutoFit/>
          </a:bodyPr>
          <a:lstStyle/>
          <a:p>
            <a:r>
              <a:rPr lang="en-US" dirty="0"/>
              <a:t>In laymen’s terms</a:t>
            </a:r>
          </a:p>
        </p:txBody>
      </p:sp>
    </p:spTree>
    <p:extLst>
      <p:ext uri="{BB962C8B-B14F-4D97-AF65-F5344CB8AC3E}">
        <p14:creationId xmlns:p14="http://schemas.microsoft.com/office/powerpoint/2010/main" val="267560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pPr lvl="0" eaLnBrk="0" fontAlgn="base" hangingPunct="0">
              <a:spcAft>
                <a:spcPct val="0"/>
              </a:spcAft>
            </a:pPr>
            <a:r>
              <a:rPr lang="en-US" altLang="en-US" sz="3600" dirty="0">
                <a:solidFill>
                  <a:srgbClr val="333333"/>
                </a:solidFill>
                <a:latin typeface="Helvetica Neue"/>
              </a:rPr>
              <a:t>Advantages of </a:t>
            </a:r>
            <a:r>
              <a:rPr lang="en-US" altLang="en-US" sz="3600" dirty="0" err="1" smtClean="0">
                <a:solidFill>
                  <a:srgbClr val="333333"/>
                </a:solidFill>
                <a:latin typeface="Helvetica Neue"/>
              </a:rPr>
              <a:t>ggplot</a:t>
            </a:r>
            <a:endParaRPr lang="en-US" altLang="en-US" sz="1200" dirty="0"/>
          </a:p>
        </p:txBody>
      </p:sp>
      <p:sp>
        <p:nvSpPr>
          <p:cNvPr id="5" name="TextBox 4"/>
          <p:cNvSpPr txBox="1"/>
          <p:nvPr/>
        </p:nvSpPr>
        <p:spPr>
          <a:xfrm>
            <a:off x="907900" y="1785668"/>
            <a:ext cx="7487729" cy="1200329"/>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dirty="0" smtClean="0">
                <a:solidFill>
                  <a:srgbClr val="333333"/>
                </a:solidFill>
                <a:latin typeface="Helvetica Neue"/>
              </a:rPr>
              <a:t>consistent </a:t>
            </a:r>
            <a:r>
              <a:rPr lang="en-US" altLang="en-US" dirty="0">
                <a:solidFill>
                  <a:srgbClr val="333333"/>
                </a:solidFill>
                <a:latin typeface="Helvetica Neue"/>
              </a:rPr>
              <a:t>underlying </a:t>
            </a:r>
            <a:r>
              <a:rPr lang="en-US" altLang="en-US" dirty="0">
                <a:solidFill>
                  <a:srgbClr val="333333"/>
                </a:solidFill>
                <a:latin typeface="Helvetica Neue"/>
                <a:cs typeface="Courier New" panose="02070309020205020404" pitchFamily="49" charset="0"/>
              </a:rPr>
              <a:t>grammar of graphics</a:t>
            </a:r>
            <a:r>
              <a:rPr lang="en-US" altLang="en-US" dirty="0">
                <a:solidFill>
                  <a:srgbClr val="333333"/>
                </a:solidFill>
                <a:latin typeface="Helvetica Neue"/>
              </a:rPr>
              <a:t> (Wilkinson, 2005)</a:t>
            </a:r>
          </a:p>
          <a:p>
            <a:pPr lvl="0" eaLnBrk="0" fontAlgn="base" hangingPunct="0">
              <a:spcBef>
                <a:spcPct val="0"/>
              </a:spcBef>
              <a:spcAft>
                <a:spcPct val="0"/>
              </a:spcAft>
              <a:buFontTx/>
              <a:buChar char="•"/>
            </a:pPr>
            <a:r>
              <a:rPr lang="en-US" altLang="en-US" dirty="0" smtClean="0">
                <a:solidFill>
                  <a:srgbClr val="333333"/>
                </a:solidFill>
                <a:latin typeface="Helvetica Neue"/>
              </a:rPr>
              <a:t>very </a:t>
            </a:r>
            <a:r>
              <a:rPr lang="en-US" altLang="en-US" dirty="0">
                <a:solidFill>
                  <a:srgbClr val="333333"/>
                </a:solidFill>
                <a:latin typeface="Helvetica Neue"/>
              </a:rPr>
              <a:t>flexible</a:t>
            </a:r>
          </a:p>
          <a:p>
            <a:pPr lvl="0" eaLnBrk="0" fontAlgn="base" hangingPunct="0">
              <a:spcBef>
                <a:spcPct val="0"/>
              </a:spcBef>
              <a:spcAft>
                <a:spcPct val="0"/>
              </a:spcAft>
              <a:buFontTx/>
              <a:buChar char="•"/>
            </a:pPr>
            <a:r>
              <a:rPr lang="en-US" altLang="en-US" dirty="0">
                <a:solidFill>
                  <a:srgbClr val="333333"/>
                </a:solidFill>
                <a:latin typeface="Helvetica Neue"/>
              </a:rPr>
              <a:t>theme system for polishing plot appearance</a:t>
            </a:r>
          </a:p>
          <a:p>
            <a:pPr lvl="0" eaLnBrk="0" fontAlgn="base" hangingPunct="0">
              <a:spcBef>
                <a:spcPct val="0"/>
              </a:spcBef>
              <a:spcAft>
                <a:spcPct val="0"/>
              </a:spcAft>
              <a:buFontTx/>
              <a:buChar char="•"/>
            </a:pPr>
            <a:r>
              <a:rPr lang="en-US" altLang="en-US" dirty="0" smtClean="0">
                <a:solidFill>
                  <a:srgbClr val="333333"/>
                </a:solidFill>
                <a:latin typeface="Helvetica Neue"/>
              </a:rPr>
              <a:t>many </a:t>
            </a:r>
            <a:r>
              <a:rPr lang="en-US" altLang="en-US" dirty="0">
                <a:solidFill>
                  <a:srgbClr val="333333"/>
                </a:solidFill>
                <a:latin typeface="Helvetica Neue"/>
              </a:rPr>
              <a:t>users, active mailing </a:t>
            </a:r>
            <a:r>
              <a:rPr lang="en-US" altLang="en-US" dirty="0" smtClean="0">
                <a:solidFill>
                  <a:srgbClr val="333333"/>
                </a:solidFill>
                <a:latin typeface="Helvetica Neue"/>
              </a:rPr>
              <a:t>list</a:t>
            </a:r>
            <a:endParaRPr lang="en-US" altLang="en-US" dirty="0">
              <a:solidFill>
                <a:srgbClr val="333333"/>
              </a:solidFill>
              <a:latin typeface="Helvetica Neue"/>
            </a:endParaRPr>
          </a:p>
        </p:txBody>
      </p:sp>
      <p:sp>
        <p:nvSpPr>
          <p:cNvPr id="6" name="TextBox 5"/>
          <p:cNvSpPr txBox="1"/>
          <p:nvPr/>
        </p:nvSpPr>
        <p:spPr>
          <a:xfrm>
            <a:off x="628650" y="3761117"/>
            <a:ext cx="4929555" cy="646331"/>
          </a:xfrm>
          <a:prstGeom prst="rect">
            <a:avLst/>
          </a:prstGeom>
          <a:noFill/>
        </p:spPr>
        <p:txBody>
          <a:bodyPr wrap="none" rtlCol="0">
            <a:spAutoFit/>
          </a:bodyPr>
          <a:lstStyle/>
          <a:p>
            <a:r>
              <a:rPr lang="en-US" sz="3600" dirty="0" smtClean="0">
                <a:latin typeface="Helvetica Neue"/>
              </a:rPr>
              <a:t>When not to use </a:t>
            </a:r>
            <a:r>
              <a:rPr lang="en-US" sz="3600" dirty="0" err="1" smtClean="0">
                <a:latin typeface="Helvetica Neue"/>
              </a:rPr>
              <a:t>ggplot</a:t>
            </a:r>
            <a:endParaRPr lang="en-US" sz="3600" dirty="0">
              <a:latin typeface="Helvetica Neue"/>
            </a:endParaRPr>
          </a:p>
        </p:txBody>
      </p:sp>
      <p:sp>
        <p:nvSpPr>
          <p:cNvPr id="7" name="TextBox 6"/>
          <p:cNvSpPr txBox="1"/>
          <p:nvPr/>
        </p:nvSpPr>
        <p:spPr>
          <a:xfrm>
            <a:off x="832449" y="4813540"/>
            <a:ext cx="7638630" cy="923330"/>
          </a:xfrm>
          <a:prstGeom prst="rect">
            <a:avLst/>
          </a:prstGeom>
          <a:noFill/>
        </p:spPr>
        <p:txBody>
          <a:bodyPr wrap="none" rtlCol="0">
            <a:spAutoFit/>
          </a:bodyPr>
          <a:lstStyle/>
          <a:p>
            <a:pPr lvl="0" eaLnBrk="0" fontAlgn="base" hangingPunct="0">
              <a:spcBef>
                <a:spcPct val="0"/>
              </a:spcBef>
              <a:spcAft>
                <a:spcPct val="0"/>
              </a:spcAft>
              <a:buFontTx/>
              <a:buChar char="•"/>
            </a:pPr>
            <a:r>
              <a:rPr lang="en-US" altLang="en-US" dirty="0">
                <a:solidFill>
                  <a:srgbClr val="333333"/>
                </a:solidFill>
                <a:latin typeface="Helvetica Neue"/>
              </a:rPr>
              <a:t>3-dimensional graphics (see the </a:t>
            </a:r>
            <a:r>
              <a:rPr lang="en-US" altLang="en-US" dirty="0" err="1">
                <a:solidFill>
                  <a:srgbClr val="333333"/>
                </a:solidFill>
                <a:latin typeface="Helvetica Neue"/>
              </a:rPr>
              <a:t>rgl</a:t>
            </a:r>
            <a:r>
              <a:rPr lang="en-US" altLang="en-US" dirty="0">
                <a:solidFill>
                  <a:srgbClr val="333333"/>
                </a:solidFill>
                <a:latin typeface="Helvetica Neue"/>
              </a:rPr>
              <a:t> package)</a:t>
            </a:r>
          </a:p>
          <a:p>
            <a:pPr lvl="0" eaLnBrk="0" fontAlgn="base" hangingPunct="0">
              <a:spcBef>
                <a:spcPct val="0"/>
              </a:spcBef>
              <a:spcAft>
                <a:spcPct val="0"/>
              </a:spcAft>
              <a:buFontTx/>
              <a:buChar char="•"/>
            </a:pPr>
            <a:r>
              <a:rPr lang="en-US" altLang="en-US" dirty="0">
                <a:solidFill>
                  <a:srgbClr val="333333"/>
                </a:solidFill>
                <a:latin typeface="Helvetica Neue"/>
              </a:rPr>
              <a:t>Graph-theory type graphs (nodes/edges layout; see the </a:t>
            </a:r>
            <a:r>
              <a:rPr lang="en-US" altLang="en-US" dirty="0" err="1">
                <a:solidFill>
                  <a:srgbClr val="333333"/>
                </a:solidFill>
                <a:latin typeface="Helvetica Neue"/>
              </a:rPr>
              <a:t>igraph</a:t>
            </a:r>
            <a:r>
              <a:rPr lang="en-US" altLang="en-US" dirty="0">
                <a:solidFill>
                  <a:srgbClr val="333333"/>
                </a:solidFill>
                <a:latin typeface="Helvetica Neue"/>
              </a:rPr>
              <a:t> package)</a:t>
            </a:r>
          </a:p>
          <a:p>
            <a:pPr lvl="0" eaLnBrk="0" fontAlgn="base" hangingPunct="0">
              <a:spcBef>
                <a:spcPct val="0"/>
              </a:spcBef>
              <a:spcAft>
                <a:spcPct val="0"/>
              </a:spcAft>
              <a:buFontTx/>
              <a:buChar char="•"/>
            </a:pPr>
            <a:r>
              <a:rPr lang="en-US" altLang="en-US" dirty="0">
                <a:solidFill>
                  <a:srgbClr val="333333"/>
                </a:solidFill>
                <a:latin typeface="Helvetica Neue"/>
              </a:rPr>
              <a:t>Interactive graphics (see the </a:t>
            </a:r>
            <a:r>
              <a:rPr lang="en-US" altLang="en-US" dirty="0" err="1">
                <a:solidFill>
                  <a:srgbClr val="333333"/>
                </a:solidFill>
                <a:latin typeface="Helvetica Neue"/>
              </a:rPr>
              <a:t>ggvis</a:t>
            </a:r>
            <a:r>
              <a:rPr lang="en-US" altLang="en-US" dirty="0">
                <a:solidFill>
                  <a:srgbClr val="333333"/>
                </a:solidFill>
                <a:latin typeface="Helvetica Neue"/>
              </a:rPr>
              <a:t> package</a:t>
            </a:r>
            <a:r>
              <a:rPr lang="en-US" altLang="en-US" dirty="0" smtClean="0">
                <a:solidFill>
                  <a:srgbClr val="333333"/>
                </a:solidFill>
                <a:latin typeface="Helvetica Neue"/>
              </a:rPr>
              <a:t>)</a:t>
            </a:r>
            <a:endParaRPr lang="en-US" altLang="en-US" dirty="0">
              <a:solidFill>
                <a:srgbClr val="333333"/>
              </a:solidFill>
              <a:latin typeface="Helvetica Neue"/>
            </a:endParaRPr>
          </a:p>
        </p:txBody>
      </p:sp>
    </p:spTree>
    <p:extLst>
      <p:ext uri="{BB962C8B-B14F-4D97-AF65-F5344CB8AC3E}">
        <p14:creationId xmlns:p14="http://schemas.microsoft.com/office/powerpoint/2010/main" val="332097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C7B663-CD86-EC47-847E-3F343A9DB54E}"/>
              </a:ext>
            </a:extLst>
          </p:cNvPr>
          <p:cNvSpPr>
            <a:spLocks noGrp="1"/>
          </p:cNvSpPr>
          <p:nvPr>
            <p:ph type="title"/>
          </p:nvPr>
        </p:nvSpPr>
        <p:spPr/>
        <p:txBody>
          <a:bodyPr/>
          <a:lstStyle/>
          <a:p>
            <a:r>
              <a:rPr lang="en-US" dirty="0"/>
              <a:t>To slack!</a:t>
            </a:r>
          </a:p>
        </p:txBody>
      </p:sp>
      <p:sp>
        <p:nvSpPr>
          <p:cNvPr id="3" name="Content Placeholder 2">
            <a:extLst>
              <a:ext uri="{FF2B5EF4-FFF2-40B4-BE49-F238E27FC236}">
                <a16:creationId xmlns:a16="http://schemas.microsoft.com/office/drawing/2014/main" xmlns="" id="{1013ADD2-AF56-A644-AC1B-6AFB3EBEC0C8}"/>
              </a:ext>
            </a:extLst>
          </p:cNvPr>
          <p:cNvSpPr>
            <a:spLocks noGrp="1"/>
          </p:cNvSpPr>
          <p:nvPr>
            <p:ph idx="1"/>
          </p:nvPr>
        </p:nvSpPr>
        <p:spPr/>
        <p:txBody>
          <a:bodyPr/>
          <a:lstStyle/>
          <a:p>
            <a:r>
              <a:rPr lang="en-US" dirty="0"/>
              <a:t>If you haven’t already:</a:t>
            </a:r>
          </a:p>
          <a:p>
            <a:endParaRPr lang="en-US" dirty="0"/>
          </a:p>
          <a:p>
            <a:pPr lvl="1"/>
            <a:r>
              <a:rPr lang="en-US" dirty="0"/>
              <a:t>Sign up for slack @ </a:t>
            </a:r>
            <a:r>
              <a:rPr lang="en-US" dirty="0" err="1"/>
              <a:t>slack.com</a:t>
            </a:r>
            <a:endParaRPr lang="en-US" dirty="0"/>
          </a:p>
          <a:p>
            <a:pPr lvl="1"/>
            <a:r>
              <a:rPr lang="en-US" dirty="0"/>
              <a:t>Get invite link from Steve</a:t>
            </a:r>
          </a:p>
          <a:p>
            <a:pPr lvl="1"/>
            <a:r>
              <a:rPr lang="en-US" dirty="0"/>
              <a:t>Install the R package “</a:t>
            </a:r>
            <a:r>
              <a:rPr lang="en-US" dirty="0" err="1"/>
              <a:t>slackr</a:t>
            </a:r>
            <a:r>
              <a:rPr lang="en-US"/>
              <a:t>”</a:t>
            </a:r>
          </a:p>
        </p:txBody>
      </p:sp>
    </p:spTree>
    <p:extLst>
      <p:ext uri="{BB962C8B-B14F-4D97-AF65-F5344CB8AC3E}">
        <p14:creationId xmlns:p14="http://schemas.microsoft.com/office/powerpoint/2010/main" val="325725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163201-A589-0A49-B64E-CCCBB1375125}"/>
              </a:ext>
            </a:extLst>
          </p:cNvPr>
          <p:cNvSpPr>
            <a:spLocks noGrp="1"/>
          </p:cNvSpPr>
          <p:nvPr>
            <p:ph type="title"/>
          </p:nvPr>
        </p:nvSpPr>
        <p:spPr/>
        <p:txBody>
          <a:bodyPr/>
          <a:lstStyle/>
          <a:p>
            <a:r>
              <a:rPr lang="en-US" dirty="0"/>
              <a:t>So why use </a:t>
            </a:r>
            <a:r>
              <a:rPr lang="en-US" dirty="0" err="1"/>
              <a:t>ggplot</a:t>
            </a:r>
            <a:r>
              <a:rPr lang="en-US" dirty="0"/>
              <a:t>?</a:t>
            </a:r>
          </a:p>
        </p:txBody>
      </p:sp>
      <p:pic>
        <p:nvPicPr>
          <p:cNvPr id="4" name="Picture 3">
            <a:extLst>
              <a:ext uri="{FF2B5EF4-FFF2-40B4-BE49-F238E27FC236}">
                <a16:creationId xmlns:a16="http://schemas.microsoft.com/office/drawing/2014/main" xmlns="" id="{1BD2C247-8B88-424E-A491-26BEAEFCFEA7}"/>
              </a:ext>
            </a:extLst>
          </p:cNvPr>
          <p:cNvPicPr>
            <a:picLocks noChangeAspect="1"/>
          </p:cNvPicPr>
          <p:nvPr/>
        </p:nvPicPr>
        <p:blipFill>
          <a:blip r:embed="rId2"/>
          <a:stretch>
            <a:fillRect/>
          </a:stretch>
        </p:blipFill>
        <p:spPr>
          <a:xfrm>
            <a:off x="628650" y="1538868"/>
            <a:ext cx="1831002" cy="2966224"/>
          </a:xfrm>
          <a:prstGeom prst="rect">
            <a:avLst/>
          </a:prstGeom>
        </p:spPr>
      </p:pic>
      <p:pic>
        <p:nvPicPr>
          <p:cNvPr id="5" name="Picture 4">
            <a:extLst>
              <a:ext uri="{FF2B5EF4-FFF2-40B4-BE49-F238E27FC236}">
                <a16:creationId xmlns:a16="http://schemas.microsoft.com/office/drawing/2014/main" xmlns="" id="{165CF7C0-BA7E-D944-B67B-A475026088B2}"/>
              </a:ext>
            </a:extLst>
          </p:cNvPr>
          <p:cNvPicPr>
            <a:picLocks noChangeAspect="1"/>
          </p:cNvPicPr>
          <p:nvPr/>
        </p:nvPicPr>
        <p:blipFill>
          <a:blip r:embed="rId3"/>
          <a:stretch>
            <a:fillRect/>
          </a:stretch>
        </p:blipFill>
        <p:spPr>
          <a:xfrm>
            <a:off x="2459652" y="1538868"/>
            <a:ext cx="2600712" cy="1835797"/>
          </a:xfrm>
          <a:prstGeom prst="rect">
            <a:avLst/>
          </a:prstGeom>
        </p:spPr>
      </p:pic>
      <p:pic>
        <p:nvPicPr>
          <p:cNvPr id="6" name="Picture 5">
            <a:extLst>
              <a:ext uri="{FF2B5EF4-FFF2-40B4-BE49-F238E27FC236}">
                <a16:creationId xmlns:a16="http://schemas.microsoft.com/office/drawing/2014/main" xmlns="" id="{3ACAB0D1-89E6-6D44-BBD6-8440D8F274B0}"/>
              </a:ext>
            </a:extLst>
          </p:cNvPr>
          <p:cNvPicPr>
            <a:picLocks noChangeAspect="1"/>
          </p:cNvPicPr>
          <p:nvPr/>
        </p:nvPicPr>
        <p:blipFill>
          <a:blip r:embed="rId4"/>
          <a:stretch>
            <a:fillRect/>
          </a:stretch>
        </p:blipFill>
        <p:spPr>
          <a:xfrm>
            <a:off x="5015683" y="1487645"/>
            <a:ext cx="1909351" cy="1909351"/>
          </a:xfrm>
          <a:prstGeom prst="rect">
            <a:avLst/>
          </a:prstGeom>
        </p:spPr>
      </p:pic>
      <p:pic>
        <p:nvPicPr>
          <p:cNvPr id="7" name="Picture 6">
            <a:extLst>
              <a:ext uri="{FF2B5EF4-FFF2-40B4-BE49-F238E27FC236}">
                <a16:creationId xmlns:a16="http://schemas.microsoft.com/office/drawing/2014/main" xmlns="" id="{A34F46AE-A483-C94D-BD1A-BF032F4BB41B}"/>
              </a:ext>
            </a:extLst>
          </p:cNvPr>
          <p:cNvPicPr>
            <a:picLocks noChangeAspect="1"/>
          </p:cNvPicPr>
          <p:nvPr/>
        </p:nvPicPr>
        <p:blipFill>
          <a:blip r:embed="rId5"/>
          <a:stretch>
            <a:fillRect/>
          </a:stretch>
        </p:blipFill>
        <p:spPr>
          <a:xfrm>
            <a:off x="2577393" y="3374665"/>
            <a:ext cx="1520283" cy="1520283"/>
          </a:xfrm>
          <a:prstGeom prst="rect">
            <a:avLst/>
          </a:prstGeom>
        </p:spPr>
      </p:pic>
      <p:pic>
        <p:nvPicPr>
          <p:cNvPr id="8" name="Picture 7">
            <a:extLst>
              <a:ext uri="{FF2B5EF4-FFF2-40B4-BE49-F238E27FC236}">
                <a16:creationId xmlns:a16="http://schemas.microsoft.com/office/drawing/2014/main" xmlns="" id="{65D67DB3-B62B-5E4C-8A42-C099CE69E09E}"/>
              </a:ext>
            </a:extLst>
          </p:cNvPr>
          <p:cNvPicPr>
            <a:picLocks noChangeAspect="1"/>
          </p:cNvPicPr>
          <p:nvPr/>
        </p:nvPicPr>
        <p:blipFill>
          <a:blip r:embed="rId6"/>
          <a:stretch>
            <a:fillRect/>
          </a:stretch>
        </p:blipFill>
        <p:spPr>
          <a:xfrm>
            <a:off x="628650" y="4593011"/>
            <a:ext cx="1831002" cy="1831002"/>
          </a:xfrm>
          <a:prstGeom prst="rect">
            <a:avLst/>
          </a:prstGeom>
        </p:spPr>
      </p:pic>
      <p:pic>
        <p:nvPicPr>
          <p:cNvPr id="9" name="Picture 8">
            <a:extLst>
              <a:ext uri="{FF2B5EF4-FFF2-40B4-BE49-F238E27FC236}">
                <a16:creationId xmlns:a16="http://schemas.microsoft.com/office/drawing/2014/main" xmlns="" id="{A37EC9C6-9D0F-5740-AB90-7B13AE851E30}"/>
              </a:ext>
            </a:extLst>
          </p:cNvPr>
          <p:cNvPicPr>
            <a:picLocks noChangeAspect="1"/>
          </p:cNvPicPr>
          <p:nvPr/>
        </p:nvPicPr>
        <p:blipFill>
          <a:blip r:embed="rId7"/>
          <a:stretch>
            <a:fillRect/>
          </a:stretch>
        </p:blipFill>
        <p:spPr>
          <a:xfrm>
            <a:off x="4215417" y="3374665"/>
            <a:ext cx="1501992" cy="1501992"/>
          </a:xfrm>
          <a:prstGeom prst="rect">
            <a:avLst/>
          </a:prstGeom>
        </p:spPr>
      </p:pic>
      <p:pic>
        <p:nvPicPr>
          <p:cNvPr id="10" name="Picture 9">
            <a:extLst>
              <a:ext uri="{FF2B5EF4-FFF2-40B4-BE49-F238E27FC236}">
                <a16:creationId xmlns:a16="http://schemas.microsoft.com/office/drawing/2014/main" xmlns="" id="{F1154BED-5FFA-794D-933B-F3C1A5551D7C}"/>
              </a:ext>
            </a:extLst>
          </p:cNvPr>
          <p:cNvPicPr>
            <a:picLocks noChangeAspect="1"/>
          </p:cNvPicPr>
          <p:nvPr/>
        </p:nvPicPr>
        <p:blipFill>
          <a:blip r:embed="rId8"/>
          <a:stretch>
            <a:fillRect/>
          </a:stretch>
        </p:blipFill>
        <p:spPr>
          <a:xfrm>
            <a:off x="6735336" y="5108169"/>
            <a:ext cx="1315844" cy="1315844"/>
          </a:xfrm>
          <a:prstGeom prst="rect">
            <a:avLst/>
          </a:prstGeom>
        </p:spPr>
      </p:pic>
      <p:pic>
        <p:nvPicPr>
          <p:cNvPr id="11" name="Picture 10">
            <a:extLst>
              <a:ext uri="{FF2B5EF4-FFF2-40B4-BE49-F238E27FC236}">
                <a16:creationId xmlns:a16="http://schemas.microsoft.com/office/drawing/2014/main" xmlns="" id="{ED823946-6CD7-AC4D-89EF-C48EE38C833F}"/>
              </a:ext>
            </a:extLst>
          </p:cNvPr>
          <p:cNvPicPr>
            <a:picLocks noChangeAspect="1"/>
          </p:cNvPicPr>
          <p:nvPr/>
        </p:nvPicPr>
        <p:blipFill>
          <a:blip r:embed="rId9"/>
          <a:stretch>
            <a:fillRect/>
          </a:stretch>
        </p:blipFill>
        <p:spPr>
          <a:xfrm>
            <a:off x="2455711" y="4876657"/>
            <a:ext cx="1564888" cy="1564888"/>
          </a:xfrm>
          <a:prstGeom prst="rect">
            <a:avLst/>
          </a:prstGeom>
        </p:spPr>
      </p:pic>
      <p:pic>
        <p:nvPicPr>
          <p:cNvPr id="13" name="Picture 12">
            <a:extLst>
              <a:ext uri="{FF2B5EF4-FFF2-40B4-BE49-F238E27FC236}">
                <a16:creationId xmlns:a16="http://schemas.microsoft.com/office/drawing/2014/main" xmlns="" id="{A4A424BC-EEFA-FB4C-A2F7-8DDB177D674D}"/>
              </a:ext>
            </a:extLst>
          </p:cNvPr>
          <p:cNvPicPr>
            <a:picLocks noChangeAspect="1"/>
          </p:cNvPicPr>
          <p:nvPr/>
        </p:nvPicPr>
        <p:blipFill>
          <a:blip r:embed="rId10"/>
          <a:stretch>
            <a:fillRect/>
          </a:stretch>
        </p:blipFill>
        <p:spPr>
          <a:xfrm>
            <a:off x="4138340" y="4803944"/>
            <a:ext cx="2194561" cy="1463041"/>
          </a:xfrm>
          <a:prstGeom prst="rect">
            <a:avLst/>
          </a:prstGeom>
        </p:spPr>
      </p:pic>
      <p:pic>
        <p:nvPicPr>
          <p:cNvPr id="14" name="Picture 13">
            <a:extLst>
              <a:ext uri="{FF2B5EF4-FFF2-40B4-BE49-F238E27FC236}">
                <a16:creationId xmlns:a16="http://schemas.microsoft.com/office/drawing/2014/main" xmlns="" id="{4D590CA8-5C19-EF48-BDAA-BDD08662A740}"/>
              </a:ext>
            </a:extLst>
          </p:cNvPr>
          <p:cNvPicPr>
            <a:picLocks noChangeAspect="1"/>
          </p:cNvPicPr>
          <p:nvPr/>
        </p:nvPicPr>
        <p:blipFill>
          <a:blip r:embed="rId11"/>
          <a:stretch>
            <a:fillRect/>
          </a:stretch>
        </p:blipFill>
        <p:spPr>
          <a:xfrm>
            <a:off x="6735336" y="3446635"/>
            <a:ext cx="1573270" cy="1573270"/>
          </a:xfrm>
          <a:prstGeom prst="rect">
            <a:avLst/>
          </a:prstGeom>
        </p:spPr>
      </p:pic>
      <p:sp>
        <p:nvSpPr>
          <p:cNvPr id="15" name="TextBox 14">
            <a:extLst>
              <a:ext uri="{FF2B5EF4-FFF2-40B4-BE49-F238E27FC236}">
                <a16:creationId xmlns:a16="http://schemas.microsoft.com/office/drawing/2014/main" xmlns="" id="{D1D44C0F-FD45-6F4A-9B9A-974C7A4D5A02}"/>
              </a:ext>
            </a:extLst>
          </p:cNvPr>
          <p:cNvSpPr txBox="1"/>
          <p:nvPr/>
        </p:nvSpPr>
        <p:spPr>
          <a:xfrm>
            <a:off x="4611760" y="6464051"/>
            <a:ext cx="3696846" cy="261610"/>
          </a:xfrm>
          <a:prstGeom prst="rect">
            <a:avLst/>
          </a:prstGeom>
          <a:noFill/>
        </p:spPr>
        <p:txBody>
          <a:bodyPr wrap="none" rtlCol="0">
            <a:spAutoFit/>
          </a:bodyPr>
          <a:lstStyle/>
          <a:p>
            <a:r>
              <a:rPr lang="en-US" sz="1100" dirty="0"/>
              <a:t>https://</a:t>
            </a:r>
            <a:r>
              <a:rPr lang="en-US" sz="1100" dirty="0" err="1"/>
              <a:t>www.r</a:t>
            </a:r>
            <a:r>
              <a:rPr lang="en-US" sz="1100" dirty="0"/>
              <a:t>-graph-</a:t>
            </a:r>
            <a:r>
              <a:rPr lang="en-US" sz="1100" dirty="0" err="1"/>
              <a:t>gallery.com</a:t>
            </a:r>
            <a:r>
              <a:rPr lang="en-US" sz="1100" dirty="0"/>
              <a:t>/portfolio/ggplot2-package/</a:t>
            </a:r>
          </a:p>
        </p:txBody>
      </p:sp>
      <p:pic>
        <p:nvPicPr>
          <p:cNvPr id="16" name="Picture 15">
            <a:extLst>
              <a:ext uri="{FF2B5EF4-FFF2-40B4-BE49-F238E27FC236}">
                <a16:creationId xmlns:a16="http://schemas.microsoft.com/office/drawing/2014/main" xmlns="" id="{E8F9419A-0F0E-D64D-9A19-971D6E090B69}"/>
              </a:ext>
            </a:extLst>
          </p:cNvPr>
          <p:cNvPicPr>
            <a:picLocks noChangeAspect="1"/>
          </p:cNvPicPr>
          <p:nvPr/>
        </p:nvPicPr>
        <p:blipFill>
          <a:blip r:embed="rId12"/>
          <a:stretch>
            <a:fillRect/>
          </a:stretch>
        </p:blipFill>
        <p:spPr>
          <a:xfrm>
            <a:off x="6778099" y="1681647"/>
            <a:ext cx="2129883" cy="1521345"/>
          </a:xfrm>
          <a:prstGeom prst="rect">
            <a:avLst/>
          </a:prstGeom>
        </p:spPr>
      </p:pic>
    </p:spTree>
    <p:extLst>
      <p:ext uri="{BB962C8B-B14F-4D97-AF65-F5344CB8AC3E}">
        <p14:creationId xmlns:p14="http://schemas.microsoft.com/office/powerpoint/2010/main" val="212964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E6D2D-4451-7B42-BD0F-550683D1EDC5}"/>
              </a:ext>
            </a:extLst>
          </p:cNvPr>
          <p:cNvSpPr>
            <a:spLocks noGrp="1"/>
          </p:cNvSpPr>
          <p:nvPr>
            <p:ph type="title"/>
          </p:nvPr>
        </p:nvSpPr>
        <p:spPr/>
        <p:txBody>
          <a:bodyPr/>
          <a:lstStyle/>
          <a:p>
            <a:r>
              <a:rPr lang="en-US" sz="3200" dirty="0"/>
              <a:t>How to make peace with </a:t>
            </a:r>
            <a:r>
              <a:rPr lang="en-US" sz="3200" dirty="0" err="1"/>
              <a:t>ggplot</a:t>
            </a:r>
            <a:r>
              <a:rPr lang="en-US" sz="3200" dirty="0"/>
              <a:t>:</a:t>
            </a:r>
          </a:p>
        </p:txBody>
      </p:sp>
      <p:sp>
        <p:nvSpPr>
          <p:cNvPr id="3" name="Content Placeholder 2">
            <a:extLst>
              <a:ext uri="{FF2B5EF4-FFF2-40B4-BE49-F238E27FC236}">
                <a16:creationId xmlns:a16="http://schemas.microsoft.com/office/drawing/2014/main" xmlns="" id="{A5103B07-41EF-9F40-9B62-0320829E7874}"/>
              </a:ext>
            </a:extLst>
          </p:cNvPr>
          <p:cNvSpPr>
            <a:spLocks noGrp="1"/>
          </p:cNvSpPr>
          <p:nvPr>
            <p:ph idx="1"/>
          </p:nvPr>
        </p:nvSpPr>
        <p:spPr>
          <a:xfrm>
            <a:off x="628650" y="1992890"/>
            <a:ext cx="7886700" cy="3995312"/>
          </a:xfrm>
          <a:ln>
            <a:solidFill>
              <a:schemeClr val="bg2"/>
            </a:solidFill>
          </a:ln>
        </p:spPr>
        <p:txBody>
          <a:bodyPr>
            <a:normAutofit/>
          </a:bodyPr>
          <a:lstStyle/>
          <a:p>
            <a:pPr marL="0" indent="0">
              <a:buNone/>
            </a:pPr>
            <a:r>
              <a:rPr lang="en-US" dirty="0" err="1"/>
              <a:t>ggplot</a:t>
            </a:r>
            <a:r>
              <a:rPr lang="en-US" dirty="0"/>
              <a:t> was written by Hadley Wickham.</a:t>
            </a:r>
          </a:p>
          <a:p>
            <a:pPr marL="0" indent="0">
              <a:buNone/>
            </a:pPr>
            <a:r>
              <a:rPr lang="en-US" dirty="0"/>
              <a:t>And the philosophy behind </a:t>
            </a:r>
            <a:r>
              <a:rPr lang="en-US" dirty="0" err="1"/>
              <a:t>ggplot</a:t>
            </a:r>
            <a:r>
              <a:rPr lang="en-US" dirty="0"/>
              <a:t> is heavily inspired by the The Grammar of Graphics.</a:t>
            </a:r>
          </a:p>
        </p:txBody>
      </p:sp>
      <p:pic>
        <p:nvPicPr>
          <p:cNvPr id="4" name="Picture 3">
            <a:extLst>
              <a:ext uri="{FF2B5EF4-FFF2-40B4-BE49-F238E27FC236}">
                <a16:creationId xmlns:a16="http://schemas.microsoft.com/office/drawing/2014/main" xmlns="" id="{F24659E3-487C-0A46-80BB-D808295B51E0}"/>
              </a:ext>
            </a:extLst>
          </p:cNvPr>
          <p:cNvPicPr>
            <a:picLocks noChangeAspect="1"/>
          </p:cNvPicPr>
          <p:nvPr/>
        </p:nvPicPr>
        <p:blipFill>
          <a:blip r:embed="rId2"/>
          <a:stretch>
            <a:fillRect/>
          </a:stretch>
        </p:blipFill>
        <p:spPr>
          <a:xfrm>
            <a:off x="6389648" y="365126"/>
            <a:ext cx="1510989" cy="1510989"/>
          </a:xfrm>
          <a:prstGeom prst="rect">
            <a:avLst/>
          </a:prstGeom>
        </p:spPr>
      </p:pic>
      <p:sp>
        <p:nvSpPr>
          <p:cNvPr id="5" name="Content Placeholder 2">
            <a:extLst>
              <a:ext uri="{FF2B5EF4-FFF2-40B4-BE49-F238E27FC236}">
                <a16:creationId xmlns:a16="http://schemas.microsoft.com/office/drawing/2014/main" xmlns="" id="{033FC134-BD4D-7A4B-870D-B4A0DA6D2088}"/>
              </a:ext>
            </a:extLst>
          </p:cNvPr>
          <p:cNvSpPr txBox="1">
            <a:spLocks/>
          </p:cNvSpPr>
          <p:nvPr/>
        </p:nvSpPr>
        <p:spPr>
          <a:xfrm>
            <a:off x="706709" y="3855146"/>
            <a:ext cx="7886700" cy="178737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emphasis in ggplot2 is reducing the amount of thinking time by making it easier to go from the plot in your brain to the plot on the page.” (Wickham, 2012)</a:t>
            </a:r>
          </a:p>
        </p:txBody>
      </p:sp>
    </p:spTree>
    <p:extLst>
      <p:ext uri="{BB962C8B-B14F-4D97-AF65-F5344CB8AC3E}">
        <p14:creationId xmlns:p14="http://schemas.microsoft.com/office/powerpoint/2010/main" val="429238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E6D2D-4451-7B42-BD0F-550683D1EDC5}"/>
              </a:ext>
            </a:extLst>
          </p:cNvPr>
          <p:cNvSpPr>
            <a:spLocks noGrp="1"/>
          </p:cNvSpPr>
          <p:nvPr>
            <p:ph type="title"/>
          </p:nvPr>
        </p:nvSpPr>
        <p:spPr/>
        <p:txBody>
          <a:bodyPr/>
          <a:lstStyle/>
          <a:p>
            <a:r>
              <a:rPr lang="en-US" dirty="0"/>
              <a:t>The Grammar of Graphics</a:t>
            </a:r>
            <a:br>
              <a:rPr lang="en-US" dirty="0"/>
            </a:br>
            <a:r>
              <a:rPr lang="en-US" sz="3200" dirty="0"/>
              <a:t>by Leland Wilkinson</a:t>
            </a:r>
          </a:p>
        </p:txBody>
      </p:sp>
      <p:sp>
        <p:nvSpPr>
          <p:cNvPr id="3" name="Content Placeholder 2">
            <a:extLst>
              <a:ext uri="{FF2B5EF4-FFF2-40B4-BE49-F238E27FC236}">
                <a16:creationId xmlns:a16="http://schemas.microsoft.com/office/drawing/2014/main" xmlns="" id="{A5103B07-41EF-9F40-9B62-0320829E7874}"/>
              </a:ext>
            </a:extLst>
          </p:cNvPr>
          <p:cNvSpPr>
            <a:spLocks noGrp="1"/>
          </p:cNvSpPr>
          <p:nvPr>
            <p:ph idx="1"/>
          </p:nvPr>
        </p:nvSpPr>
        <p:spPr>
          <a:xfrm>
            <a:off x="628650" y="1992890"/>
            <a:ext cx="7886700" cy="3995312"/>
          </a:xfrm>
          <a:ln>
            <a:solidFill>
              <a:schemeClr val="bg2"/>
            </a:solidFill>
          </a:ln>
        </p:spPr>
        <p:txBody>
          <a:bodyPr>
            <a:normAutofit/>
          </a:bodyPr>
          <a:lstStyle/>
          <a:p>
            <a:r>
              <a:rPr lang="en-US" dirty="0"/>
              <a:t>Statistical graphics is not an easy field</a:t>
            </a:r>
            <a:r>
              <a:rPr lang="en-US" dirty="0" smtClean="0"/>
              <a:t>…</a:t>
            </a:r>
            <a:br>
              <a:rPr lang="en-US" dirty="0" smtClean="0"/>
            </a:br>
            <a:endParaRPr lang="en-US" dirty="0"/>
          </a:p>
          <a:p>
            <a:r>
              <a:rPr lang="en-US" dirty="0"/>
              <a:t>It is easier to graph Newton’s law of gravitation than to draw a pie chart</a:t>
            </a:r>
            <a:r>
              <a:rPr lang="en-US" dirty="0" smtClean="0"/>
              <a:t>…</a:t>
            </a:r>
            <a:br>
              <a:rPr lang="en-US" dirty="0" smtClean="0"/>
            </a:br>
            <a:endParaRPr lang="en-US" dirty="0"/>
          </a:p>
          <a:p>
            <a:r>
              <a:rPr lang="en-US" dirty="0" smtClean="0"/>
              <a:t>Programming </a:t>
            </a:r>
            <a:r>
              <a:rPr lang="en-US" dirty="0"/>
              <a:t>a computer to draw graphs teaches most surely the ancient lesson that God is in the details.</a:t>
            </a:r>
          </a:p>
        </p:txBody>
      </p:sp>
    </p:spTree>
    <p:extLst>
      <p:ext uri="{BB962C8B-B14F-4D97-AF65-F5344CB8AC3E}">
        <p14:creationId xmlns:p14="http://schemas.microsoft.com/office/powerpoint/2010/main" val="348775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a:t>
            </a:r>
          </a:p>
        </p:txBody>
      </p:sp>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smtClean="0"/>
              <a:t>https://www.r-bloggers.com/a-simple-introduction-to-the-graphing-philosophy-of-ggplot2/</a:t>
            </a:r>
            <a:endParaRPr lang="en-US" sz="1050" dirty="0"/>
          </a:p>
        </p:txBody>
      </p:sp>
      <p:sp>
        <p:nvSpPr>
          <p:cNvPr id="8" name="TextBox 7"/>
          <p:cNvSpPr txBox="1"/>
          <p:nvPr/>
        </p:nvSpPr>
        <p:spPr>
          <a:xfrm>
            <a:off x="913862" y="1966822"/>
            <a:ext cx="7316277" cy="3693319"/>
          </a:xfrm>
          <a:prstGeom prst="rect">
            <a:avLst/>
          </a:prstGeom>
          <a:noFill/>
        </p:spPr>
        <p:txBody>
          <a:bodyPr wrap="square" rtlCol="0">
            <a:spAutoFit/>
          </a:bodyPr>
          <a:lstStyle/>
          <a:p>
            <a:r>
              <a:rPr lang="en-US" dirty="0"/>
              <a:t>The basic idea: independently specify plot building blocks and combine them to create just about any kind of graphical display you want. Building blocks of a graph include</a:t>
            </a:r>
            <a:r>
              <a:rPr lang="en-US" dirty="0" smtClean="0"/>
              <a:t>:</a:t>
            </a:r>
            <a:br>
              <a:rPr lang="en-US" dirty="0" smtClean="0"/>
            </a:br>
            <a:endParaRPr lang="en-US" dirty="0"/>
          </a:p>
          <a:p>
            <a:r>
              <a:rPr lang="en-US" dirty="0"/>
              <a:t>data</a:t>
            </a:r>
          </a:p>
          <a:p>
            <a:r>
              <a:rPr lang="en-US" dirty="0"/>
              <a:t>aesthetic mapping</a:t>
            </a:r>
          </a:p>
          <a:p>
            <a:r>
              <a:rPr lang="en-US" dirty="0"/>
              <a:t>geometric object</a:t>
            </a:r>
          </a:p>
          <a:p>
            <a:r>
              <a:rPr lang="en-US" dirty="0"/>
              <a:t>statistical transformations</a:t>
            </a:r>
          </a:p>
          <a:p>
            <a:r>
              <a:rPr lang="en-US" dirty="0"/>
              <a:t>scales</a:t>
            </a:r>
          </a:p>
          <a:p>
            <a:r>
              <a:rPr lang="en-US" dirty="0"/>
              <a:t>coordinate system</a:t>
            </a:r>
          </a:p>
          <a:p>
            <a:r>
              <a:rPr lang="en-US" dirty="0"/>
              <a:t>position adjustments</a:t>
            </a:r>
          </a:p>
          <a:p>
            <a:r>
              <a:rPr lang="en-US" dirty="0"/>
              <a:t>faceting</a:t>
            </a:r>
          </a:p>
          <a:p>
            <a:endParaRPr lang="en-US" dirty="0"/>
          </a:p>
        </p:txBody>
      </p:sp>
      <p:sp>
        <p:nvSpPr>
          <p:cNvPr id="9" name="TextBox 8"/>
          <p:cNvSpPr txBox="1"/>
          <p:nvPr/>
        </p:nvSpPr>
        <p:spPr>
          <a:xfrm>
            <a:off x="879894" y="1519567"/>
            <a:ext cx="7384212" cy="369332"/>
          </a:xfrm>
          <a:prstGeom prst="rect">
            <a:avLst/>
          </a:prstGeom>
          <a:noFill/>
          <a:ln>
            <a:solidFill>
              <a:schemeClr val="tx1">
                <a:lumMod val="50000"/>
                <a:lumOff val="50000"/>
              </a:schemeClr>
            </a:solidFill>
          </a:ln>
        </p:spPr>
        <p:txBody>
          <a:bodyPr wrap="square" rtlCol="0">
            <a:spAutoFit/>
          </a:bodyPr>
          <a:lstStyle/>
          <a:p>
            <a:r>
              <a:rPr lang="en-US" dirty="0" smtClean="0"/>
              <a:t>Cribbed from: https</a:t>
            </a:r>
            <a:r>
              <a:rPr lang="en-US" dirty="0"/>
              <a:t>://tutorials.iq.harvard.edu/R/Rgraphics/Rgraphics.html</a:t>
            </a:r>
          </a:p>
        </p:txBody>
      </p:sp>
    </p:spTree>
    <p:extLst>
      <p:ext uri="{BB962C8B-B14F-4D97-AF65-F5344CB8AC3E}">
        <p14:creationId xmlns:p14="http://schemas.microsoft.com/office/powerpoint/2010/main" val="236947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a:t>
            </a:r>
          </a:p>
        </p:txBody>
      </p:sp>
      <p:graphicFrame>
        <p:nvGraphicFramePr>
          <p:cNvPr id="4" name="Table 3">
            <a:extLst>
              <a:ext uri="{FF2B5EF4-FFF2-40B4-BE49-F238E27FC236}">
                <a16:creationId xmlns:a16="http://schemas.microsoft.com/office/drawing/2014/main" xmlns="" id="{581D54A2-48D2-A54E-BF75-351A4479E035}"/>
              </a:ext>
            </a:extLst>
          </p:cNvPr>
          <p:cNvGraphicFramePr>
            <a:graphicFrameLocks noGrp="1"/>
          </p:cNvGraphicFramePr>
          <p:nvPr>
            <p:extLst>
              <p:ext uri="{D42A27DB-BD31-4B8C-83A1-F6EECF244321}">
                <p14:modId xmlns:p14="http://schemas.microsoft.com/office/powerpoint/2010/main" val="916786933"/>
              </p:ext>
            </p:extLst>
          </p:nvPr>
        </p:nvGraphicFramePr>
        <p:xfrm>
          <a:off x="628650" y="1597722"/>
          <a:ext cx="7886700" cy="2839968"/>
        </p:xfrm>
        <a:graphic>
          <a:graphicData uri="http://schemas.openxmlformats.org/drawingml/2006/table">
            <a:tbl>
              <a:tblPr firstRow="1" bandRow="1">
                <a:tableStyleId>{5C22544A-7EE6-4342-B048-85BDC9FD1C3A}</a:tableStyleId>
              </a:tblPr>
              <a:tblGrid>
                <a:gridCol w="1311662">
                  <a:extLst>
                    <a:ext uri="{9D8B030D-6E8A-4147-A177-3AD203B41FA5}">
                      <a16:colId xmlns:a16="http://schemas.microsoft.com/office/drawing/2014/main" xmlns="" val="4179683095"/>
                    </a:ext>
                  </a:extLst>
                </a:gridCol>
                <a:gridCol w="1795347">
                  <a:extLst>
                    <a:ext uri="{9D8B030D-6E8A-4147-A177-3AD203B41FA5}">
                      <a16:colId xmlns:a16="http://schemas.microsoft.com/office/drawing/2014/main" xmlns="" val="1773937691"/>
                    </a:ext>
                  </a:extLst>
                </a:gridCol>
                <a:gridCol w="4779691">
                  <a:extLst>
                    <a:ext uri="{9D8B030D-6E8A-4147-A177-3AD203B41FA5}">
                      <a16:colId xmlns:a16="http://schemas.microsoft.com/office/drawing/2014/main" xmlns="" val="1358522635"/>
                    </a:ext>
                  </a:extLst>
                </a:gridCol>
              </a:tblGrid>
              <a:tr h="523488">
                <a:tc>
                  <a:txBody>
                    <a:bodyPr/>
                    <a:lstStyle/>
                    <a:p>
                      <a:r>
                        <a:rPr lang="en-US" sz="1600" dirty="0"/>
                        <a:t>Name</a:t>
                      </a:r>
                    </a:p>
                  </a:txBody>
                  <a:tcPr/>
                </a:tc>
                <a:tc>
                  <a:txBody>
                    <a:bodyPr/>
                    <a:lstStyle/>
                    <a:p>
                      <a:r>
                        <a:rPr lang="en-US" sz="1600" dirty="0"/>
                        <a:t>Code looks like</a:t>
                      </a:r>
                    </a:p>
                  </a:txBody>
                  <a:tcPr/>
                </a:tc>
                <a:tc>
                  <a:txBody>
                    <a:bodyPr/>
                    <a:lstStyle/>
                    <a:p>
                      <a:r>
                        <a:rPr lang="en-US" sz="1600" dirty="0"/>
                        <a:t>Description</a:t>
                      </a:r>
                    </a:p>
                  </a:txBody>
                  <a:tcPr/>
                </a:tc>
                <a:extLst>
                  <a:ext uri="{0D108BD9-81ED-4DB2-BD59-A6C34878D82A}">
                    <a16:rowId xmlns:a16="http://schemas.microsoft.com/office/drawing/2014/main" xmlns="" val="4201701675"/>
                  </a:ext>
                </a:extLst>
              </a:tr>
              <a:tr h="523488">
                <a:tc>
                  <a:txBody>
                    <a:bodyPr/>
                    <a:lstStyle/>
                    <a:p>
                      <a:r>
                        <a:rPr lang="en-US" sz="1600" dirty="0"/>
                        <a:t>Data</a:t>
                      </a:r>
                    </a:p>
                  </a:txBody>
                  <a:tcPr/>
                </a:tc>
                <a:tc>
                  <a:txBody>
                    <a:bodyPr/>
                    <a:lstStyle/>
                    <a:p>
                      <a:r>
                        <a:rPr lang="en-US" sz="1600" dirty="0"/>
                        <a:t>data = </a:t>
                      </a:r>
                    </a:p>
                  </a:txBody>
                  <a:tcPr/>
                </a:tc>
                <a:tc>
                  <a:txBody>
                    <a:bodyPr/>
                    <a:lstStyle/>
                    <a:p>
                      <a:r>
                        <a:rPr lang="en-US" sz="1600" b="0" i="0" kern="1200" dirty="0">
                          <a:solidFill>
                            <a:schemeClr val="dk1"/>
                          </a:solidFill>
                          <a:effectLst/>
                          <a:latin typeface="+mn-lt"/>
                          <a:ea typeface="+mn-ea"/>
                          <a:cs typeface="+mn-cs"/>
                        </a:rPr>
                        <a:t>The raw data that you want to </a:t>
                      </a:r>
                      <a:r>
                        <a:rPr lang="en-US" sz="1600" b="0" i="0" kern="1200" dirty="0" smtClean="0">
                          <a:solidFill>
                            <a:schemeClr val="dk1"/>
                          </a:solidFill>
                          <a:effectLst/>
                          <a:latin typeface="+mn-lt"/>
                          <a:ea typeface="+mn-ea"/>
                          <a:cs typeface="+mn-cs"/>
                        </a:rPr>
                        <a:t>plot.  </a:t>
                      </a:r>
                      <a:r>
                        <a:rPr lang="en-US" sz="1600" b="1" i="0" u="sng" kern="1200" dirty="0" smtClean="0">
                          <a:solidFill>
                            <a:schemeClr val="dk1"/>
                          </a:solidFill>
                          <a:effectLst/>
                          <a:latin typeface="+mn-lt"/>
                          <a:ea typeface="+mn-ea"/>
                          <a:cs typeface="+mn-cs"/>
                        </a:rPr>
                        <a:t>Should</a:t>
                      </a:r>
                      <a:r>
                        <a:rPr lang="en-US" sz="1600" b="1" i="0" u="sng" kern="1200" baseline="0" dirty="0" smtClean="0">
                          <a:solidFill>
                            <a:schemeClr val="dk1"/>
                          </a:solidFill>
                          <a:effectLst/>
                          <a:latin typeface="+mn-lt"/>
                          <a:ea typeface="+mn-ea"/>
                          <a:cs typeface="+mn-cs"/>
                        </a:rPr>
                        <a:t> always be a data frame.</a:t>
                      </a:r>
                      <a:endParaRPr lang="en-US" sz="1600" b="1" u="sng" dirty="0"/>
                    </a:p>
                  </a:txBody>
                  <a:tcPr/>
                </a:tc>
                <a:extLst>
                  <a:ext uri="{0D108BD9-81ED-4DB2-BD59-A6C34878D82A}">
                    <a16:rowId xmlns:a16="http://schemas.microsoft.com/office/drawing/2014/main" xmlns="" val="2698920875"/>
                  </a:ext>
                </a:extLst>
              </a:tr>
              <a:tr h="523488">
                <a:tc>
                  <a:txBody>
                    <a:bodyPr/>
                    <a:lstStyle/>
                    <a:p>
                      <a:r>
                        <a:rPr lang="en-US" sz="1600" dirty="0"/>
                        <a:t>Geometries</a:t>
                      </a:r>
                    </a:p>
                  </a:txBody>
                  <a:tcPr/>
                </a:tc>
                <a:tc>
                  <a:txBody>
                    <a:bodyPr/>
                    <a:lstStyle/>
                    <a:p>
                      <a:r>
                        <a:rPr lang="en-US" sz="1600" dirty="0" err="1"/>
                        <a:t>geom</a:t>
                      </a:r>
                      <a:r>
                        <a:rPr lang="en-US" sz="1600" dirty="0"/>
                        <a:t>_</a:t>
                      </a:r>
                    </a:p>
                  </a:txBody>
                  <a:tcPr/>
                </a:tc>
                <a:tc>
                  <a:txBody>
                    <a:bodyPr/>
                    <a:lstStyle/>
                    <a:p>
                      <a:r>
                        <a:rPr lang="en-US" sz="1600" b="0" i="0" kern="1200" dirty="0">
                          <a:solidFill>
                            <a:schemeClr val="dk1"/>
                          </a:solidFill>
                          <a:effectLst/>
                          <a:latin typeface="+mn-lt"/>
                          <a:ea typeface="+mn-ea"/>
                          <a:cs typeface="+mn-cs"/>
                        </a:rPr>
                        <a:t>The geometric shapes that will represent the data. e.g. points, lines, polygons</a:t>
                      </a:r>
                      <a:endParaRPr lang="en-US" sz="1600" dirty="0"/>
                    </a:p>
                  </a:txBody>
                  <a:tcPr/>
                </a:tc>
                <a:extLst>
                  <a:ext uri="{0D108BD9-81ED-4DB2-BD59-A6C34878D82A}">
                    <a16:rowId xmlns:a16="http://schemas.microsoft.com/office/drawing/2014/main" xmlns="" val="4226356456"/>
                  </a:ext>
                </a:extLst>
              </a:tr>
              <a:tr h="523488">
                <a:tc>
                  <a:txBody>
                    <a:bodyPr/>
                    <a:lstStyle/>
                    <a:p>
                      <a:r>
                        <a:rPr lang="en-US" sz="1600" dirty="0"/>
                        <a:t>Aesthetics</a:t>
                      </a:r>
                    </a:p>
                  </a:txBody>
                  <a:tcPr/>
                </a:tc>
                <a:tc>
                  <a:txBody>
                    <a:bodyPr/>
                    <a:lstStyle/>
                    <a:p>
                      <a:r>
                        <a:rPr lang="en-US" sz="1600" dirty="0" err="1"/>
                        <a:t>aes</a:t>
                      </a:r>
                      <a:r>
                        <a:rPr lang="en-US" sz="1600" dirty="0"/>
                        <a:t>()</a:t>
                      </a:r>
                    </a:p>
                  </a:txBody>
                  <a:tcPr/>
                </a:tc>
                <a:tc>
                  <a:txBody>
                    <a:bodyPr/>
                    <a:lstStyle/>
                    <a:p>
                      <a:r>
                        <a:rPr lang="en-US" sz="1600" b="0" i="0" kern="1200" dirty="0">
                          <a:solidFill>
                            <a:schemeClr val="dk1"/>
                          </a:solidFill>
                          <a:effectLst/>
                          <a:latin typeface="+mn-lt"/>
                          <a:ea typeface="+mn-ea"/>
                          <a:cs typeface="+mn-cs"/>
                        </a:rPr>
                        <a:t>Aesthetics of the geometric and statistical objects, such as color, size, shape and position.</a:t>
                      </a:r>
                      <a:endParaRPr lang="en-US" sz="1600" dirty="0"/>
                    </a:p>
                  </a:txBody>
                  <a:tcPr/>
                </a:tc>
                <a:extLst>
                  <a:ext uri="{0D108BD9-81ED-4DB2-BD59-A6C34878D82A}">
                    <a16:rowId xmlns:a16="http://schemas.microsoft.com/office/drawing/2014/main" xmlns="" val="2102226961"/>
                  </a:ext>
                </a:extLst>
              </a:tr>
              <a:tr h="523488">
                <a:tc>
                  <a:txBody>
                    <a:bodyPr/>
                    <a:lstStyle/>
                    <a:p>
                      <a:r>
                        <a:rPr lang="en-US" sz="1600" dirty="0"/>
                        <a:t>Scales</a:t>
                      </a:r>
                    </a:p>
                  </a:txBody>
                  <a:tcPr/>
                </a:tc>
                <a:tc>
                  <a:txBody>
                    <a:bodyPr/>
                    <a:lstStyle/>
                    <a:p>
                      <a:r>
                        <a:rPr lang="en-US" sz="1600" dirty="0"/>
                        <a:t>scale_</a:t>
                      </a:r>
                    </a:p>
                  </a:txBody>
                  <a:tcPr/>
                </a:tc>
                <a:tc>
                  <a:txBody>
                    <a:bodyPr/>
                    <a:lstStyle/>
                    <a:p>
                      <a:r>
                        <a:rPr lang="en-US" sz="1600" b="0" i="0" kern="1200" dirty="0">
                          <a:solidFill>
                            <a:schemeClr val="dk1"/>
                          </a:solidFill>
                          <a:effectLst/>
                          <a:latin typeface="+mn-lt"/>
                          <a:ea typeface="+mn-ea"/>
                          <a:cs typeface="+mn-cs"/>
                        </a:rPr>
                        <a:t>Maps between the data and the aesthetic dimensions, e.g. data range to plot or factor values to colors</a:t>
                      </a:r>
                      <a:endParaRPr lang="en-US" sz="1600" dirty="0"/>
                    </a:p>
                  </a:txBody>
                  <a:tcPr/>
                </a:tc>
                <a:extLst>
                  <a:ext uri="{0D108BD9-81ED-4DB2-BD59-A6C34878D82A}">
                    <a16:rowId xmlns:a16="http://schemas.microsoft.com/office/drawing/2014/main" xmlns="" val="23568603"/>
                  </a:ext>
                </a:extLst>
              </a:tr>
            </a:tbl>
          </a:graphicData>
        </a:graphic>
      </p:graphicFrame>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a:t>https://</a:t>
            </a:r>
            <a:r>
              <a:rPr lang="en-US" sz="1050" dirty="0" err="1"/>
              <a:t>www.r-bloggers.com</a:t>
            </a:r>
            <a:r>
              <a:rPr lang="en-US" sz="1050" dirty="0"/>
              <a:t>/a-simple-introduction-to-the-graphing-philosophy-of-ggplot2/</a:t>
            </a:r>
          </a:p>
        </p:txBody>
      </p:sp>
    </p:spTree>
    <p:extLst>
      <p:ext uri="{BB962C8B-B14F-4D97-AF65-F5344CB8AC3E}">
        <p14:creationId xmlns:p14="http://schemas.microsoft.com/office/powerpoint/2010/main" val="652668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a:t>
            </a:r>
          </a:p>
        </p:txBody>
      </p:sp>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a:t>https://</a:t>
            </a:r>
            <a:r>
              <a:rPr lang="en-US" sz="1050" dirty="0" err="1"/>
              <a:t>www.r-bloggers.com</a:t>
            </a:r>
            <a:r>
              <a:rPr lang="en-US" sz="1050" dirty="0"/>
              <a:t>/a-simple-introduction-to-the-graphing-philosophy-of-ggplot2/</a:t>
            </a:r>
          </a:p>
        </p:txBody>
      </p:sp>
      <p:sp>
        <p:nvSpPr>
          <p:cNvPr id="3" name="TextBox 2"/>
          <p:cNvSpPr txBox="1"/>
          <p:nvPr/>
        </p:nvSpPr>
        <p:spPr>
          <a:xfrm>
            <a:off x="802257" y="2216989"/>
            <a:ext cx="7358332" cy="2585323"/>
          </a:xfrm>
          <a:prstGeom prst="rect">
            <a:avLst/>
          </a:prstGeom>
          <a:noFill/>
        </p:spPr>
        <p:txBody>
          <a:bodyPr wrap="square" rtlCol="0">
            <a:spAutoFit/>
          </a:bodyPr>
          <a:lstStyle/>
          <a:p>
            <a:r>
              <a:rPr lang="en-US" dirty="0"/>
              <a:t>In </a:t>
            </a:r>
            <a:r>
              <a:rPr lang="en-US" dirty="0" err="1"/>
              <a:t>ggplot</a:t>
            </a:r>
            <a:r>
              <a:rPr lang="en-US" dirty="0"/>
              <a:t> land </a:t>
            </a:r>
            <a:r>
              <a:rPr lang="en-US" i="1" dirty="0"/>
              <a:t>aesthetic</a:t>
            </a:r>
            <a:r>
              <a:rPr lang="en-US" dirty="0"/>
              <a:t> means “something you can see”. </a:t>
            </a:r>
            <a:endParaRPr lang="en-US" dirty="0" smtClean="0"/>
          </a:p>
          <a:p>
            <a:endParaRPr lang="en-US" dirty="0"/>
          </a:p>
          <a:p>
            <a:r>
              <a:rPr lang="en-US" dirty="0" smtClean="0"/>
              <a:t>Examples include:</a:t>
            </a:r>
          </a:p>
          <a:p>
            <a:endParaRPr lang="en-US" dirty="0" smtClean="0"/>
          </a:p>
          <a:p>
            <a:r>
              <a:rPr lang="en-US" dirty="0" smtClean="0"/>
              <a:t>color </a:t>
            </a:r>
            <a:r>
              <a:rPr lang="en-US" dirty="0"/>
              <a:t>(“outside” color)</a:t>
            </a:r>
          </a:p>
          <a:p>
            <a:r>
              <a:rPr lang="en-US" dirty="0"/>
              <a:t>fill (“inside” color)</a:t>
            </a:r>
          </a:p>
          <a:p>
            <a:r>
              <a:rPr lang="en-US" dirty="0"/>
              <a:t>shape (of points)</a:t>
            </a:r>
          </a:p>
          <a:p>
            <a:r>
              <a:rPr lang="en-US" dirty="0" err="1"/>
              <a:t>linetype</a:t>
            </a:r>
            <a:endParaRPr lang="en-US" dirty="0"/>
          </a:p>
          <a:p>
            <a:r>
              <a:rPr lang="en-US" dirty="0" smtClean="0"/>
              <a:t>size</a:t>
            </a:r>
            <a:endParaRPr lang="en-US" dirty="0"/>
          </a:p>
        </p:txBody>
      </p:sp>
    </p:spTree>
    <p:extLst>
      <p:ext uri="{BB962C8B-B14F-4D97-AF65-F5344CB8AC3E}">
        <p14:creationId xmlns:p14="http://schemas.microsoft.com/office/powerpoint/2010/main" val="4249007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a:t>
            </a:r>
          </a:p>
        </p:txBody>
      </p:sp>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a:t>https://</a:t>
            </a:r>
            <a:r>
              <a:rPr lang="en-US" sz="1050" dirty="0" err="1"/>
              <a:t>www.r-bloggers.com</a:t>
            </a:r>
            <a:r>
              <a:rPr lang="en-US" sz="1050" dirty="0"/>
              <a:t>/a-simple-introduction-to-the-graphing-philosophy-of-ggplot2/</a:t>
            </a:r>
          </a:p>
        </p:txBody>
      </p:sp>
      <p:sp>
        <p:nvSpPr>
          <p:cNvPr id="3" name="Rectangle 2">
            <a:extLst>
              <a:ext uri="{FF2B5EF4-FFF2-40B4-BE49-F238E27FC236}">
                <a16:creationId xmlns:a16="http://schemas.microsoft.com/office/drawing/2014/main" xmlns="" id="{FE0C0CCD-1E0F-734E-91B9-5B0084B3F3CE}"/>
              </a:ext>
            </a:extLst>
          </p:cNvPr>
          <p:cNvSpPr/>
          <p:nvPr/>
        </p:nvSpPr>
        <p:spPr>
          <a:xfrm>
            <a:off x="827281" y="2002524"/>
            <a:ext cx="7489438" cy="830997"/>
          </a:xfrm>
          <a:prstGeom prst="rect">
            <a:avLst/>
          </a:prstGeom>
          <a:ln>
            <a:solidFill>
              <a:schemeClr val="bg2">
                <a:lumMod val="90000"/>
              </a:schemeClr>
            </a:solidFill>
          </a:ln>
        </p:spPr>
        <p:txBody>
          <a:bodyPr wrap="square">
            <a:spAutoFit/>
          </a:bodyPr>
          <a:lstStyle/>
          <a:p>
            <a:pPr fontAlgn="base"/>
            <a:r>
              <a:rPr lang="en-US" sz="1600" b="0" i="0" dirty="0" err="1">
                <a:solidFill>
                  <a:srgbClr val="000000"/>
                </a:solidFill>
                <a:effectLst/>
                <a:latin typeface="Monaco"/>
              </a:rPr>
              <a:t>ggplot</a:t>
            </a:r>
            <a:r>
              <a:rPr lang="en-US" sz="1600" b="0" i="0" dirty="0">
                <a:solidFill>
                  <a:srgbClr val="000000"/>
                </a:solidFill>
                <a:effectLst/>
                <a:latin typeface="Monaco"/>
              </a:rPr>
              <a:t>(data = </a:t>
            </a:r>
            <a:r>
              <a:rPr lang="en-US" sz="1600" b="0" i="0" dirty="0" err="1">
                <a:solidFill>
                  <a:srgbClr val="000000"/>
                </a:solidFill>
                <a:effectLst/>
                <a:latin typeface="Monaco"/>
              </a:rPr>
              <a:t>vamp.attack</a:t>
            </a:r>
            <a:r>
              <a:rPr lang="en-US" sz="1600" b="0" i="0" dirty="0">
                <a:solidFill>
                  <a:srgbClr val="000000"/>
                </a:solidFill>
                <a:effectLst/>
                <a:latin typeface="Monaco"/>
              </a:rPr>
              <a:t>, </a:t>
            </a:r>
            <a:r>
              <a:rPr lang="en-US" sz="1600" b="0" i="0" dirty="0" err="1">
                <a:solidFill>
                  <a:srgbClr val="000000"/>
                </a:solidFill>
                <a:effectLst/>
                <a:latin typeface="Monaco"/>
              </a:rPr>
              <a:t>aes</a:t>
            </a:r>
            <a:r>
              <a:rPr lang="en-US" sz="1600" b="0" i="0" dirty="0">
                <a:solidFill>
                  <a:srgbClr val="000000"/>
                </a:solidFill>
                <a:effectLst/>
                <a:latin typeface="Monaco"/>
              </a:rPr>
              <a:t>(x = time, y = </a:t>
            </a:r>
            <a:r>
              <a:rPr lang="en-US" sz="1600" b="0" i="0" dirty="0" err="1">
                <a:solidFill>
                  <a:srgbClr val="000000"/>
                </a:solidFill>
                <a:effectLst/>
                <a:latin typeface="Monaco"/>
              </a:rPr>
              <a:t>num.vamps</a:t>
            </a:r>
            <a:r>
              <a:rPr lang="en-US" sz="1600" b="0" i="0" dirty="0">
                <a:solidFill>
                  <a:srgbClr val="000000"/>
                </a:solidFill>
                <a:effectLst/>
                <a:latin typeface="Monaco"/>
              </a:rPr>
              <a:t>)) +</a:t>
            </a:r>
          </a:p>
          <a:p>
            <a:pPr fontAlgn="base"/>
            <a:r>
              <a:rPr lang="en-US" sz="1600" b="0" i="0" dirty="0">
                <a:solidFill>
                  <a:srgbClr val="000000"/>
                </a:solidFill>
                <a:effectLst/>
                <a:latin typeface="Monaco"/>
              </a:rPr>
              <a:t>  </a:t>
            </a:r>
            <a:r>
              <a:rPr lang="en-US" sz="1600" b="0" i="0" dirty="0" err="1">
                <a:solidFill>
                  <a:srgbClr val="000000"/>
                </a:solidFill>
                <a:effectLst/>
                <a:latin typeface="Monaco"/>
              </a:rPr>
              <a:t>geom_point</a:t>
            </a:r>
            <a:r>
              <a:rPr lang="en-US" sz="1600" b="0" i="0" dirty="0">
                <a:solidFill>
                  <a:srgbClr val="000000"/>
                </a:solidFill>
                <a:effectLst/>
                <a:latin typeface="Monaco"/>
              </a:rPr>
              <a:t>(</a:t>
            </a:r>
            <a:r>
              <a:rPr lang="en-US" sz="1600" b="0" i="0" dirty="0" err="1">
                <a:solidFill>
                  <a:srgbClr val="000000"/>
                </a:solidFill>
                <a:effectLst/>
                <a:latin typeface="Monaco"/>
              </a:rPr>
              <a:t>aes</a:t>
            </a:r>
            <a:r>
              <a:rPr lang="en-US" sz="1600" b="0" i="0" dirty="0">
                <a:solidFill>
                  <a:srgbClr val="000000"/>
                </a:solidFill>
                <a:effectLst/>
                <a:latin typeface="Monaco"/>
              </a:rPr>
              <a:t>(</a:t>
            </a:r>
            <a:r>
              <a:rPr lang="en-US" sz="1600" b="0" i="0" dirty="0" err="1">
                <a:solidFill>
                  <a:srgbClr val="000000"/>
                </a:solidFill>
                <a:effectLst/>
                <a:latin typeface="Monaco"/>
              </a:rPr>
              <a:t>colour</a:t>
            </a:r>
            <a:r>
              <a:rPr lang="en-US" sz="1600" b="0" i="0" dirty="0">
                <a:solidFill>
                  <a:srgbClr val="000000"/>
                </a:solidFill>
                <a:effectLst/>
                <a:latin typeface="Monaco"/>
              </a:rPr>
              <a:t> = sex)) +</a:t>
            </a:r>
          </a:p>
          <a:p>
            <a:pPr fontAlgn="base"/>
            <a:r>
              <a:rPr lang="en-US" sz="1600" b="0" i="0" dirty="0">
                <a:solidFill>
                  <a:srgbClr val="000000"/>
                </a:solidFill>
                <a:effectLst/>
                <a:latin typeface="Monaco"/>
              </a:rPr>
              <a:t>  </a:t>
            </a:r>
            <a:r>
              <a:rPr lang="en-US" sz="1600" b="0" i="0" dirty="0" err="1">
                <a:solidFill>
                  <a:srgbClr val="000000"/>
                </a:solidFill>
                <a:effectLst/>
                <a:latin typeface="Monaco"/>
              </a:rPr>
              <a:t>scale_x_continuous</a:t>
            </a:r>
            <a:r>
              <a:rPr lang="en-US" sz="1600" b="0" i="0" dirty="0">
                <a:solidFill>
                  <a:srgbClr val="000000"/>
                </a:solidFill>
                <a:effectLst/>
                <a:latin typeface="Monaco"/>
              </a:rPr>
              <a:t>(limits =c(0, 15))</a:t>
            </a:r>
          </a:p>
        </p:txBody>
      </p:sp>
      <p:sp>
        <p:nvSpPr>
          <p:cNvPr id="5" name="TextBox 4">
            <a:extLst>
              <a:ext uri="{FF2B5EF4-FFF2-40B4-BE49-F238E27FC236}">
                <a16:creationId xmlns:a16="http://schemas.microsoft.com/office/drawing/2014/main" xmlns="" id="{28736498-379B-B349-BCF4-EC54308D1EBF}"/>
              </a:ext>
            </a:extLst>
          </p:cNvPr>
          <p:cNvSpPr txBox="1"/>
          <p:nvPr/>
        </p:nvSpPr>
        <p:spPr>
          <a:xfrm>
            <a:off x="3858791" y="1633192"/>
            <a:ext cx="713209" cy="369332"/>
          </a:xfrm>
          <a:prstGeom prst="rect">
            <a:avLst/>
          </a:prstGeom>
          <a:noFill/>
        </p:spPr>
        <p:txBody>
          <a:bodyPr wrap="none" rtlCol="0">
            <a:spAutoFit/>
          </a:bodyPr>
          <a:lstStyle/>
          <a:p>
            <a:r>
              <a:rPr lang="en-US" dirty="0"/>
              <a:t>CODE</a:t>
            </a:r>
          </a:p>
        </p:txBody>
      </p:sp>
      <p:sp>
        <p:nvSpPr>
          <p:cNvPr id="7" name="Rectangle 6">
            <a:extLst>
              <a:ext uri="{FF2B5EF4-FFF2-40B4-BE49-F238E27FC236}">
                <a16:creationId xmlns:a16="http://schemas.microsoft.com/office/drawing/2014/main" xmlns="" id="{3C9DFB4F-E038-E547-8637-FBEC830CFD23}"/>
              </a:ext>
            </a:extLst>
          </p:cNvPr>
          <p:cNvSpPr/>
          <p:nvPr/>
        </p:nvSpPr>
        <p:spPr>
          <a:xfrm>
            <a:off x="827281" y="4072932"/>
            <a:ext cx="7489438" cy="1569660"/>
          </a:xfrm>
          <a:prstGeom prst="rect">
            <a:avLst/>
          </a:prstGeom>
          <a:ln>
            <a:solidFill>
              <a:schemeClr val="bg2">
                <a:lumMod val="90000"/>
              </a:schemeClr>
            </a:solidFill>
          </a:ln>
        </p:spPr>
        <p:txBody>
          <a:bodyPr wrap="square">
            <a:spAutoFit/>
          </a:bodyPr>
          <a:lstStyle/>
          <a:p>
            <a:pPr fontAlgn="base"/>
            <a:r>
              <a:rPr lang="en-US" sz="1600" b="0" i="0" dirty="0">
                <a:solidFill>
                  <a:srgbClr val="000000"/>
                </a:solidFill>
                <a:effectLst/>
                <a:latin typeface="Monaco" pitchFamily="2" charset="77"/>
              </a:rPr>
              <a:t>Hey </a:t>
            </a:r>
            <a:r>
              <a:rPr lang="en-US" sz="1600" b="0" i="0" dirty="0" err="1">
                <a:solidFill>
                  <a:srgbClr val="000000"/>
                </a:solidFill>
                <a:effectLst/>
                <a:latin typeface="Monaco" pitchFamily="2" charset="77"/>
              </a:rPr>
              <a:t>ggplot</a:t>
            </a:r>
            <a:r>
              <a:rPr lang="en-US" sz="1600" b="0" i="0" dirty="0">
                <a:solidFill>
                  <a:srgbClr val="000000"/>
                </a:solidFill>
                <a:effectLst/>
                <a:latin typeface="Monaco" pitchFamily="2" charset="77"/>
              </a:rPr>
              <a:t>! Use my data called “</a:t>
            </a:r>
            <a:r>
              <a:rPr lang="en-US" sz="1600" b="0" i="0" dirty="0" err="1">
                <a:solidFill>
                  <a:srgbClr val="000000"/>
                </a:solidFill>
                <a:effectLst/>
                <a:latin typeface="Monaco" pitchFamily="2" charset="77"/>
              </a:rPr>
              <a:t>vamp.attack</a:t>
            </a:r>
            <a:r>
              <a:rPr lang="en-US" sz="1600" b="0" i="0" dirty="0">
                <a:solidFill>
                  <a:srgbClr val="000000"/>
                </a:solidFill>
                <a:effectLst/>
                <a:latin typeface="Monaco" pitchFamily="2" charset="77"/>
              </a:rPr>
              <a:t>” and plot time on the x-axis and the number of vampires on the y-axis.  Make this graph a bunch of points and use color to separate those points by the sex of the vampires. And limit the attacks </a:t>
            </a:r>
            <a:r>
              <a:rPr lang="en-US" sz="1600" dirty="0">
                <a:solidFill>
                  <a:srgbClr val="000000"/>
                </a:solidFill>
                <a:latin typeface="Monaco" pitchFamily="2" charset="77"/>
              </a:rPr>
              <a:t>plotted </a:t>
            </a:r>
            <a:r>
              <a:rPr lang="en-US" sz="1600" b="0" i="0" dirty="0">
                <a:solidFill>
                  <a:srgbClr val="000000"/>
                </a:solidFill>
                <a:effectLst/>
                <a:latin typeface="Monaco" pitchFamily="2" charset="77"/>
              </a:rPr>
              <a:t>to those that happened between 0 and 15 minutes.</a:t>
            </a:r>
          </a:p>
        </p:txBody>
      </p:sp>
      <p:sp>
        <p:nvSpPr>
          <p:cNvPr id="8" name="TextBox 7">
            <a:extLst>
              <a:ext uri="{FF2B5EF4-FFF2-40B4-BE49-F238E27FC236}">
                <a16:creationId xmlns:a16="http://schemas.microsoft.com/office/drawing/2014/main" xmlns="" id="{1C898FAA-5B60-DE47-9419-9490C2E4C105}"/>
              </a:ext>
            </a:extLst>
          </p:cNvPr>
          <p:cNvSpPr txBox="1"/>
          <p:nvPr/>
        </p:nvSpPr>
        <p:spPr>
          <a:xfrm>
            <a:off x="3412274" y="3614392"/>
            <a:ext cx="1832489" cy="369332"/>
          </a:xfrm>
          <a:prstGeom prst="rect">
            <a:avLst/>
          </a:prstGeom>
          <a:noFill/>
        </p:spPr>
        <p:txBody>
          <a:bodyPr wrap="none" rtlCol="0">
            <a:spAutoFit/>
          </a:bodyPr>
          <a:lstStyle/>
          <a:p>
            <a:r>
              <a:rPr lang="en-US" dirty="0"/>
              <a:t>In laymen’s terms</a:t>
            </a:r>
          </a:p>
        </p:txBody>
      </p:sp>
    </p:spTree>
    <p:extLst>
      <p:ext uri="{BB962C8B-B14F-4D97-AF65-F5344CB8AC3E}">
        <p14:creationId xmlns:p14="http://schemas.microsoft.com/office/powerpoint/2010/main" val="267258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83F43-EDFD-5A44-A720-61FE34B49CA4}"/>
              </a:ext>
            </a:extLst>
          </p:cNvPr>
          <p:cNvSpPr>
            <a:spLocks noGrp="1"/>
          </p:cNvSpPr>
          <p:nvPr>
            <p:ph type="title"/>
          </p:nvPr>
        </p:nvSpPr>
        <p:spPr/>
        <p:txBody>
          <a:bodyPr/>
          <a:lstStyle/>
          <a:p>
            <a:r>
              <a:rPr lang="en-US" dirty="0" err="1"/>
              <a:t>ggplot</a:t>
            </a:r>
            <a:r>
              <a:rPr lang="en-US" dirty="0"/>
              <a:t> structure </a:t>
            </a:r>
            <a:r>
              <a:rPr lang="en-US" dirty="0" err="1"/>
              <a:t>deux</a:t>
            </a:r>
            <a:endParaRPr lang="en-US" dirty="0"/>
          </a:p>
        </p:txBody>
      </p:sp>
      <p:graphicFrame>
        <p:nvGraphicFramePr>
          <p:cNvPr id="4" name="Table 3">
            <a:extLst>
              <a:ext uri="{FF2B5EF4-FFF2-40B4-BE49-F238E27FC236}">
                <a16:creationId xmlns:a16="http://schemas.microsoft.com/office/drawing/2014/main" xmlns="" id="{581D54A2-48D2-A54E-BF75-351A4479E035}"/>
              </a:ext>
            </a:extLst>
          </p:cNvPr>
          <p:cNvGraphicFramePr>
            <a:graphicFrameLocks noGrp="1"/>
          </p:cNvGraphicFramePr>
          <p:nvPr>
            <p:extLst>
              <p:ext uri="{D42A27DB-BD31-4B8C-83A1-F6EECF244321}">
                <p14:modId xmlns:p14="http://schemas.microsoft.com/office/powerpoint/2010/main" val="74696470"/>
              </p:ext>
            </p:extLst>
          </p:nvPr>
        </p:nvGraphicFramePr>
        <p:xfrm>
          <a:off x="628650" y="1597722"/>
          <a:ext cx="7771251" cy="2617440"/>
        </p:xfrm>
        <a:graphic>
          <a:graphicData uri="http://schemas.openxmlformats.org/drawingml/2006/table">
            <a:tbl>
              <a:tblPr firstRow="1" bandRow="1">
                <a:tableStyleId>{5C22544A-7EE6-4342-B048-85BDC9FD1C3A}</a:tableStyleId>
              </a:tblPr>
              <a:tblGrid>
                <a:gridCol w="1408579">
                  <a:extLst>
                    <a:ext uri="{9D8B030D-6E8A-4147-A177-3AD203B41FA5}">
                      <a16:colId xmlns:a16="http://schemas.microsoft.com/office/drawing/2014/main" xmlns="" val="4179683095"/>
                    </a:ext>
                  </a:extLst>
                </a:gridCol>
                <a:gridCol w="1290918">
                  <a:extLst>
                    <a:ext uri="{9D8B030D-6E8A-4147-A177-3AD203B41FA5}">
                      <a16:colId xmlns:a16="http://schemas.microsoft.com/office/drawing/2014/main" xmlns="" val="1773937691"/>
                    </a:ext>
                  </a:extLst>
                </a:gridCol>
                <a:gridCol w="5071754">
                  <a:extLst>
                    <a:ext uri="{9D8B030D-6E8A-4147-A177-3AD203B41FA5}">
                      <a16:colId xmlns:a16="http://schemas.microsoft.com/office/drawing/2014/main" xmlns="" val="1358522635"/>
                    </a:ext>
                  </a:extLst>
                </a:gridCol>
              </a:tblGrid>
              <a:tr h="523488">
                <a:tc>
                  <a:txBody>
                    <a:bodyPr/>
                    <a:lstStyle/>
                    <a:p>
                      <a:r>
                        <a:rPr lang="en-US" sz="1400" dirty="0"/>
                        <a:t>Name</a:t>
                      </a:r>
                    </a:p>
                  </a:txBody>
                  <a:tcPr/>
                </a:tc>
                <a:tc>
                  <a:txBody>
                    <a:bodyPr/>
                    <a:lstStyle/>
                    <a:p>
                      <a:r>
                        <a:rPr lang="en-US" sz="1400" dirty="0"/>
                        <a:t>Code looks like</a:t>
                      </a:r>
                    </a:p>
                  </a:txBody>
                  <a:tcPr/>
                </a:tc>
                <a:tc>
                  <a:txBody>
                    <a:bodyPr/>
                    <a:lstStyle/>
                    <a:p>
                      <a:r>
                        <a:rPr lang="en-US" sz="1400" dirty="0"/>
                        <a:t>Description</a:t>
                      </a:r>
                    </a:p>
                  </a:txBody>
                  <a:tcPr/>
                </a:tc>
                <a:extLst>
                  <a:ext uri="{0D108BD9-81ED-4DB2-BD59-A6C34878D82A}">
                    <a16:rowId xmlns:a16="http://schemas.microsoft.com/office/drawing/2014/main" xmlns="" val="4201701675"/>
                  </a:ext>
                </a:extLst>
              </a:tr>
              <a:tr h="523488">
                <a:tc>
                  <a:txBody>
                    <a:bodyPr/>
                    <a:lstStyle/>
                    <a:p>
                      <a:r>
                        <a:rPr lang="en-US" sz="1400" dirty="0"/>
                        <a:t>Facets</a:t>
                      </a:r>
                    </a:p>
                  </a:txBody>
                  <a:tcPr/>
                </a:tc>
                <a:tc>
                  <a:txBody>
                    <a:bodyPr/>
                    <a:lstStyle/>
                    <a:p>
                      <a:r>
                        <a:rPr lang="en-US" sz="1400" dirty="0"/>
                        <a:t>facet_</a:t>
                      </a:r>
                    </a:p>
                  </a:txBody>
                  <a:tcPr/>
                </a:tc>
                <a:tc>
                  <a:txBody>
                    <a:bodyPr/>
                    <a:lstStyle/>
                    <a:p>
                      <a:r>
                        <a:rPr lang="en-US" sz="1400" b="0" i="0" kern="1200" dirty="0">
                          <a:solidFill>
                            <a:schemeClr val="dk1"/>
                          </a:solidFill>
                          <a:effectLst/>
                          <a:latin typeface="+mn-lt"/>
                          <a:ea typeface="+mn-ea"/>
                          <a:cs typeface="+mn-cs"/>
                        </a:rPr>
                        <a:t>The arrangement of the data into a grid of plots (also known as latticing, trellising or creating small multiples).</a:t>
                      </a:r>
                      <a:endParaRPr lang="en-US" sz="1400" dirty="0"/>
                    </a:p>
                  </a:txBody>
                  <a:tcPr/>
                </a:tc>
                <a:extLst>
                  <a:ext uri="{0D108BD9-81ED-4DB2-BD59-A6C34878D82A}">
                    <a16:rowId xmlns:a16="http://schemas.microsoft.com/office/drawing/2014/main" xmlns="" val="4226356456"/>
                  </a:ext>
                </a:extLst>
              </a:tr>
              <a:tr h="523488">
                <a:tc>
                  <a:txBody>
                    <a:bodyPr/>
                    <a:lstStyle/>
                    <a:p>
                      <a:r>
                        <a:rPr lang="en-US" sz="1400" b="0" i="0" kern="1200" dirty="0">
                          <a:solidFill>
                            <a:schemeClr val="dk1"/>
                          </a:solidFill>
                          <a:effectLst/>
                          <a:latin typeface="+mn-lt"/>
                          <a:ea typeface="+mn-ea"/>
                          <a:cs typeface="+mn-cs"/>
                        </a:rPr>
                        <a:t>Visual Themes</a:t>
                      </a:r>
                      <a:endParaRPr lang="en-US" sz="1400" dirty="0"/>
                    </a:p>
                  </a:txBody>
                  <a:tcPr/>
                </a:tc>
                <a:tc>
                  <a:txBody>
                    <a:bodyPr/>
                    <a:lstStyle/>
                    <a:p>
                      <a:r>
                        <a:rPr lang="en-US" sz="1400" dirty="0"/>
                        <a:t>theme()</a:t>
                      </a:r>
                    </a:p>
                  </a:txBody>
                  <a:tcPr/>
                </a:tc>
                <a:tc>
                  <a:txBody>
                    <a:bodyPr/>
                    <a:lstStyle/>
                    <a:p>
                      <a:r>
                        <a:rPr lang="en-US" sz="1400" b="0" i="0" kern="1200" dirty="0">
                          <a:solidFill>
                            <a:schemeClr val="dk1"/>
                          </a:solidFill>
                          <a:effectLst/>
                          <a:latin typeface="+mn-lt"/>
                          <a:ea typeface="+mn-ea"/>
                          <a:cs typeface="+mn-cs"/>
                        </a:rPr>
                        <a:t>The overall visual defaults of a plot: background, grids, axe, default typeface, sizes, colors, etc.</a:t>
                      </a:r>
                      <a:endParaRPr lang="en-US" sz="1400" dirty="0"/>
                    </a:p>
                  </a:txBody>
                  <a:tcPr/>
                </a:tc>
                <a:extLst>
                  <a:ext uri="{0D108BD9-81ED-4DB2-BD59-A6C34878D82A}">
                    <a16:rowId xmlns:a16="http://schemas.microsoft.com/office/drawing/2014/main" xmlns="" val="2874657365"/>
                  </a:ext>
                </a:extLst>
              </a:tr>
              <a:tr h="523488">
                <a:tc>
                  <a:txBody>
                    <a:bodyPr/>
                    <a:lstStyle/>
                    <a:p>
                      <a:r>
                        <a:rPr lang="en-US" sz="1400" dirty="0"/>
                        <a:t>Coordinate Systems</a:t>
                      </a:r>
                    </a:p>
                  </a:txBody>
                  <a:tcPr/>
                </a:tc>
                <a:tc>
                  <a:txBody>
                    <a:bodyPr/>
                    <a:lstStyle/>
                    <a:p>
                      <a:r>
                        <a:rPr lang="en-US" sz="1400" dirty="0" err="1"/>
                        <a:t>coord</a:t>
                      </a:r>
                      <a:r>
                        <a:rPr lang="en-US" sz="1400" dirty="0"/>
                        <a:t>_</a:t>
                      </a:r>
                    </a:p>
                  </a:txBody>
                  <a:tcPr/>
                </a:tc>
                <a:tc>
                  <a:txBody>
                    <a:bodyPr/>
                    <a:lstStyle/>
                    <a:p>
                      <a:r>
                        <a:rPr lang="en-US" sz="1400" b="0" i="0" kern="1200" dirty="0">
                          <a:solidFill>
                            <a:schemeClr val="dk1"/>
                          </a:solidFill>
                          <a:effectLst/>
                          <a:latin typeface="+mn-lt"/>
                          <a:ea typeface="+mn-ea"/>
                          <a:cs typeface="+mn-cs"/>
                        </a:rPr>
                        <a:t>The transformation used for mapping data coordinates into the plane of the data rectangle.</a:t>
                      </a:r>
                      <a:endParaRPr lang="en-US" sz="1400" dirty="0"/>
                    </a:p>
                  </a:txBody>
                  <a:tcPr/>
                </a:tc>
                <a:extLst>
                  <a:ext uri="{0D108BD9-81ED-4DB2-BD59-A6C34878D82A}">
                    <a16:rowId xmlns:a16="http://schemas.microsoft.com/office/drawing/2014/main" xmlns="" val="2102226961"/>
                  </a:ext>
                </a:extLst>
              </a:tr>
              <a:tr h="523488">
                <a:tc>
                  <a:txBody>
                    <a:bodyPr/>
                    <a:lstStyle/>
                    <a:p>
                      <a:r>
                        <a:rPr lang="en-US" sz="1400" dirty="0"/>
                        <a:t>Statistical transformations</a:t>
                      </a:r>
                    </a:p>
                  </a:txBody>
                  <a:tcPr/>
                </a:tc>
                <a:tc>
                  <a:txBody>
                    <a:bodyPr/>
                    <a:lstStyle/>
                    <a:p>
                      <a:r>
                        <a:rPr lang="en-US" sz="1400" dirty="0"/>
                        <a:t>stat_ </a:t>
                      </a:r>
                    </a:p>
                  </a:txBody>
                  <a:tcPr/>
                </a:tc>
                <a:tc>
                  <a:txBody>
                    <a:bodyPr/>
                    <a:lstStyle/>
                    <a:p>
                      <a:r>
                        <a:rPr lang="en-US" sz="1400" b="0" i="0" kern="1200" dirty="0">
                          <a:solidFill>
                            <a:schemeClr val="dk1"/>
                          </a:solidFill>
                          <a:effectLst/>
                          <a:latin typeface="+mn-lt"/>
                          <a:ea typeface="+mn-ea"/>
                          <a:cs typeface="+mn-cs"/>
                        </a:rPr>
                        <a:t>Statistical summaries of the data that can be plotted, such as quantiles, fitted curves (loess, linear models, etc.), sums and so o.</a:t>
                      </a:r>
                      <a:endParaRPr lang="en-US" sz="1400" dirty="0"/>
                    </a:p>
                  </a:txBody>
                  <a:tcPr/>
                </a:tc>
                <a:extLst>
                  <a:ext uri="{0D108BD9-81ED-4DB2-BD59-A6C34878D82A}">
                    <a16:rowId xmlns:a16="http://schemas.microsoft.com/office/drawing/2014/main" xmlns="" val="23568603"/>
                  </a:ext>
                </a:extLst>
              </a:tr>
            </a:tbl>
          </a:graphicData>
        </a:graphic>
      </p:graphicFrame>
      <p:sp>
        <p:nvSpPr>
          <p:cNvPr id="6" name="TextBox 5">
            <a:extLst>
              <a:ext uri="{FF2B5EF4-FFF2-40B4-BE49-F238E27FC236}">
                <a16:creationId xmlns:a16="http://schemas.microsoft.com/office/drawing/2014/main" xmlns="" id="{EADDD5A9-6192-5D4C-A0B0-184876FBCE2F}"/>
              </a:ext>
            </a:extLst>
          </p:cNvPr>
          <p:cNvSpPr txBox="1"/>
          <p:nvPr/>
        </p:nvSpPr>
        <p:spPr>
          <a:xfrm>
            <a:off x="3601844" y="6467707"/>
            <a:ext cx="5192447" cy="253916"/>
          </a:xfrm>
          <a:prstGeom prst="rect">
            <a:avLst/>
          </a:prstGeom>
          <a:noFill/>
        </p:spPr>
        <p:txBody>
          <a:bodyPr wrap="none" rtlCol="0">
            <a:spAutoFit/>
          </a:bodyPr>
          <a:lstStyle/>
          <a:p>
            <a:r>
              <a:rPr lang="en-US" sz="1050" dirty="0"/>
              <a:t>https://</a:t>
            </a:r>
            <a:r>
              <a:rPr lang="en-US" sz="1050" dirty="0" err="1"/>
              <a:t>www.r-bloggers.com</a:t>
            </a:r>
            <a:r>
              <a:rPr lang="en-US" sz="1050" dirty="0"/>
              <a:t>/a-simple-introduction-to-the-graphing-philosophy-of-ggplot2/</a:t>
            </a:r>
          </a:p>
        </p:txBody>
      </p:sp>
    </p:spTree>
    <p:extLst>
      <p:ext uri="{BB962C8B-B14F-4D97-AF65-F5344CB8AC3E}">
        <p14:creationId xmlns:p14="http://schemas.microsoft.com/office/powerpoint/2010/main" val="146588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TotalTime>
  <Words>635</Words>
  <Application>Microsoft Office PowerPoint</Application>
  <PresentationFormat>On-screen Show (4:3)</PresentationFormat>
  <Paragraphs>106</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Courier New</vt:lpstr>
      <vt:lpstr>Helvetica Neue</vt:lpstr>
      <vt:lpstr>Monaco</vt:lpstr>
      <vt:lpstr>Office Theme</vt:lpstr>
      <vt:lpstr>TURF ggplot</vt:lpstr>
      <vt:lpstr>So why use ggplot?</vt:lpstr>
      <vt:lpstr>How to make peace with ggplot:</vt:lpstr>
      <vt:lpstr>The Grammar of Graphics by Leland Wilkinson</vt:lpstr>
      <vt:lpstr>ggplot structure</vt:lpstr>
      <vt:lpstr>ggplot structure</vt:lpstr>
      <vt:lpstr>ggplot structure</vt:lpstr>
      <vt:lpstr>ggplot structure</vt:lpstr>
      <vt:lpstr>ggplot structure deux</vt:lpstr>
      <vt:lpstr>ggplot structure</vt:lpstr>
      <vt:lpstr>Advantages of ggplot</vt:lpstr>
      <vt:lpstr>To slack!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Sunshine VanBael</cp:lastModifiedBy>
  <cp:revision>28</cp:revision>
  <dcterms:created xsi:type="dcterms:W3CDTF">2018-10-30T17:34:56Z</dcterms:created>
  <dcterms:modified xsi:type="dcterms:W3CDTF">2018-10-30T21:43:57Z</dcterms:modified>
</cp:coreProperties>
</file>